
<file path=[Content_Types].xml><?xml version="1.0" encoding="utf-8"?>
<Types xmlns="http://schemas.openxmlformats.org/package/2006/content-types">
  <Default Extension="docx" ContentType="application/vnd.openxmlformats-officedocument.wordprocessingml.documen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8" r:id="rId1"/>
  </p:sldMasterIdLst>
  <p:notesMasterIdLst>
    <p:notesMasterId r:id="rId88"/>
  </p:notesMasterIdLst>
  <p:handoutMasterIdLst>
    <p:handoutMasterId r:id="rId89"/>
  </p:handoutMasterIdLst>
  <p:sldIdLst>
    <p:sldId id="319" r:id="rId2"/>
    <p:sldId id="312" r:id="rId3"/>
    <p:sldId id="1470" r:id="rId4"/>
    <p:sldId id="1471" r:id="rId5"/>
    <p:sldId id="308" r:id="rId6"/>
    <p:sldId id="1424" r:id="rId7"/>
    <p:sldId id="1460" r:id="rId8"/>
    <p:sldId id="1461" r:id="rId9"/>
    <p:sldId id="1425" r:id="rId10"/>
    <p:sldId id="1462" r:id="rId11"/>
    <p:sldId id="1463" r:id="rId12"/>
    <p:sldId id="1464" r:id="rId13"/>
    <p:sldId id="1465" r:id="rId14"/>
    <p:sldId id="1466" r:id="rId15"/>
    <p:sldId id="1467" r:id="rId16"/>
    <p:sldId id="1472" r:id="rId17"/>
    <p:sldId id="1426" r:id="rId18"/>
    <p:sldId id="1468" r:id="rId19"/>
    <p:sldId id="1469" r:id="rId20"/>
    <p:sldId id="1473" r:id="rId21"/>
    <p:sldId id="1474" r:id="rId22"/>
    <p:sldId id="1428" r:id="rId23"/>
    <p:sldId id="1475" r:id="rId24"/>
    <p:sldId id="1476" r:id="rId25"/>
    <p:sldId id="1477" r:id="rId26"/>
    <p:sldId id="1478" r:id="rId27"/>
    <p:sldId id="1479" r:id="rId28"/>
    <p:sldId id="1480" r:id="rId29"/>
    <p:sldId id="1427" r:id="rId30"/>
    <p:sldId id="1481" r:id="rId31"/>
    <p:sldId id="1482" r:id="rId32"/>
    <p:sldId id="1483" r:id="rId33"/>
    <p:sldId id="1492" r:id="rId34"/>
    <p:sldId id="1484" r:id="rId35"/>
    <p:sldId id="1485" r:id="rId36"/>
    <p:sldId id="1486" r:id="rId37"/>
    <p:sldId id="1487" r:id="rId38"/>
    <p:sldId id="1488" r:id="rId39"/>
    <p:sldId id="1429" r:id="rId40"/>
    <p:sldId id="1489" r:id="rId41"/>
    <p:sldId id="1493" r:id="rId42"/>
    <p:sldId id="1494" r:id="rId43"/>
    <p:sldId id="1495" r:id="rId44"/>
    <p:sldId id="1496" r:id="rId45"/>
    <p:sldId id="1497" r:id="rId46"/>
    <p:sldId id="1430" r:id="rId47"/>
    <p:sldId id="1498" r:id="rId48"/>
    <p:sldId id="1431" r:id="rId49"/>
    <p:sldId id="1499" r:id="rId50"/>
    <p:sldId id="1500" r:id="rId51"/>
    <p:sldId id="1501" r:id="rId52"/>
    <p:sldId id="1514" r:id="rId53"/>
    <p:sldId id="1515" r:id="rId54"/>
    <p:sldId id="1516" r:id="rId55"/>
    <p:sldId id="1519" r:id="rId56"/>
    <p:sldId id="1517" r:id="rId57"/>
    <p:sldId id="1432" r:id="rId58"/>
    <p:sldId id="1518" r:id="rId59"/>
    <p:sldId id="1502" r:id="rId60"/>
    <p:sldId id="1490" r:id="rId61"/>
    <p:sldId id="1491" r:id="rId62"/>
    <p:sldId id="1503" r:id="rId63"/>
    <p:sldId id="1421" r:id="rId64"/>
    <p:sldId id="1433" r:id="rId65"/>
    <p:sldId id="1520" r:id="rId66"/>
    <p:sldId id="1434" r:id="rId67"/>
    <p:sldId id="1437" r:id="rId68"/>
    <p:sldId id="1521" r:id="rId69"/>
    <p:sldId id="1522" r:id="rId70"/>
    <p:sldId id="1523" r:id="rId71"/>
    <p:sldId id="1524" r:id="rId72"/>
    <p:sldId id="1435" r:id="rId73"/>
    <p:sldId id="1525" r:id="rId74"/>
    <p:sldId id="1532" r:id="rId75"/>
    <p:sldId id="1526" r:id="rId76"/>
    <p:sldId id="1527" r:id="rId77"/>
    <p:sldId id="1528" r:id="rId78"/>
    <p:sldId id="1533" r:id="rId79"/>
    <p:sldId id="1529" r:id="rId80"/>
    <p:sldId id="1530" r:id="rId81"/>
    <p:sldId id="1531" r:id="rId82"/>
    <p:sldId id="1534" r:id="rId83"/>
    <p:sldId id="1535" r:id="rId84"/>
    <p:sldId id="1560" r:id="rId85"/>
    <p:sldId id="1536" r:id="rId86"/>
    <p:sldId id="1561" r:id="rId87"/>
  </p:sldIdLst>
  <p:sldSz cx="9144000" cy="6858000" type="screen4x3"/>
  <p:notesSz cx="6858000" cy="9144000"/>
  <p:custDataLst>
    <p:tags r:id="rId90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93B8"/>
    <a:srgbClr val="90CFDF"/>
    <a:srgbClr val="319095"/>
    <a:srgbClr val="074996"/>
    <a:srgbClr val="595959"/>
    <a:srgbClr val="4472C4"/>
    <a:srgbClr val="F30017"/>
    <a:srgbClr val="FFAFBA"/>
    <a:srgbClr val="FF7F94"/>
    <a:srgbClr val="F660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2833802-FEF1-4C79-8D5D-14CF1EAF98D9}" styleName="浅色样式 2 - 强调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浅色样式 2 - 强调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9DCAF9ED-07DC-4A11-8D7F-57B35C25682E}" styleName="中度样式 1 - 强调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38B1855-1B75-4FBE-930C-398BA8C253C6}" styleName="主题样式 2 - 强调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主题样式 2 - 强调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主题样式 2 - 强调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950" autoAdjust="0"/>
    <p:restoredTop sz="89414" autoAdjust="0"/>
  </p:normalViewPr>
  <p:slideViewPr>
    <p:cSldViewPr snapToGrid="0">
      <p:cViewPr varScale="1">
        <p:scale>
          <a:sx n="76" d="100"/>
          <a:sy n="76" d="100"/>
        </p:scale>
        <p:origin x="1253" y="4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90" d="100"/>
        <a:sy n="90" d="100"/>
      </p:scale>
      <p:origin x="0" y="0"/>
    </p:cViewPr>
  </p:sorterViewPr>
  <p:notesViewPr>
    <p:cSldViewPr snapToGrid="0" showGuides="1">
      <p:cViewPr varScale="1">
        <p:scale>
          <a:sx n="82" d="100"/>
          <a:sy n="82" d="100"/>
        </p:scale>
        <p:origin x="2784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tags" Target="tags/tag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notesMaster" Target="notesMasters/notesMaster1.xml"/><Relationship Id="rId9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582CDD52-2B46-7B49-842A-AA53AB730B8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E623352-C90C-D24C-B8BE-556D56966BA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DE3F03F-04C0-3B4C-98EF-4B591385F50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8CBB3D-2EBA-9D4F-8423-81DDA5C260D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2699418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A2A66C-1DB6-E44E-9EB9-C3C62BDEBC05}" type="datetimeFigureOut">
              <a:rPr kumimoji="1" lang="zh-CN" altLang="en-US" smtClean="0"/>
              <a:t>2021/2/17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A7D336-4BC6-EE4C-BD27-9292C4CE84D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2075102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918151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265422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344413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991469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microsoft.com/office/2007/relationships/hdphoto" Target="../media/hdphoto1.wdp"/><Relationship Id="rId7" Type="http://schemas.openxmlformats.org/officeDocument/2006/relationships/image" Target="../media/image4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10" Type="http://schemas.openxmlformats.org/officeDocument/2006/relationships/image" Target="../media/image7.png"/><Relationship Id="rId4" Type="http://schemas.openxmlformats.org/officeDocument/2006/relationships/image" Target="../media/image2.png"/><Relationship Id="rId9" Type="http://schemas.openxmlformats.org/officeDocument/2006/relationships/image" Target="../media/image6.png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4.jpeg"/><Relationship Id="rId4" Type="http://schemas.microsoft.com/office/2007/relationships/hdphoto" Target="../media/hdphoto2.wdp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8405724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>
            <a:extLst>
              <a:ext uri="{FF2B5EF4-FFF2-40B4-BE49-F238E27FC236}">
                <a16:creationId xmlns:a16="http://schemas.microsoft.com/office/drawing/2014/main" id="{BE567D6C-98E0-4DEF-8A74-6182ECC626BB}"/>
              </a:ext>
            </a:extLst>
          </p:cNvPr>
          <p:cNvSpPr/>
          <p:nvPr userDrawn="1"/>
        </p:nvSpPr>
        <p:spPr>
          <a:xfrm>
            <a:off x="5144516" y="6371963"/>
            <a:ext cx="1228061" cy="3721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6EF0BFE3-E035-4DB9-A3D2-B8F99D35F0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2843" y="1130301"/>
            <a:ext cx="5334121" cy="2177314"/>
          </a:xfrm>
          <a:prstGeom prst="rect">
            <a:avLst/>
          </a:prstGeom>
        </p:spPr>
        <p:txBody>
          <a:bodyPr lIns="0" anchor="b">
            <a:normAutofit/>
          </a:bodyPr>
          <a:lstStyle>
            <a:lvl1pPr algn="l">
              <a:lnSpc>
                <a:spcPct val="120000"/>
              </a:lnSpc>
              <a:defRPr sz="33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BF0F1B1-16C1-47F5-83C1-E23FF7DB07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2457" y="3307615"/>
            <a:ext cx="5344508" cy="508452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 algn="l">
              <a:lnSpc>
                <a:spcPct val="120000"/>
              </a:lnSpc>
              <a:buNone/>
              <a:defRPr sz="1350">
                <a:solidFill>
                  <a:schemeClr val="tx2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114" name="文本占位符 113">
            <a:extLst>
              <a:ext uri="{FF2B5EF4-FFF2-40B4-BE49-F238E27FC236}">
                <a16:creationId xmlns:a16="http://schemas.microsoft.com/office/drawing/2014/main" id="{1D042017-EA01-0746-A58F-259DD19AD35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2457" y="4102632"/>
            <a:ext cx="5319713" cy="2031468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</a:p>
        </p:txBody>
      </p:sp>
      <p:sp>
        <p:nvSpPr>
          <p:cNvPr id="117" name="矩形 116">
            <a:extLst>
              <a:ext uri="{FF2B5EF4-FFF2-40B4-BE49-F238E27FC236}">
                <a16:creationId xmlns:a16="http://schemas.microsoft.com/office/drawing/2014/main" id="{B266384C-2791-0F43-9817-F81B103A739A}"/>
              </a:ext>
            </a:extLst>
          </p:cNvPr>
          <p:cNvSpPr/>
          <p:nvPr userDrawn="1"/>
        </p:nvSpPr>
        <p:spPr>
          <a:xfrm>
            <a:off x="9010520" y="0"/>
            <a:ext cx="13347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pic>
        <p:nvPicPr>
          <p:cNvPr id="110" name="图片 109">
            <a:extLst>
              <a:ext uri="{FF2B5EF4-FFF2-40B4-BE49-F238E27FC236}">
                <a16:creationId xmlns:a16="http://schemas.microsoft.com/office/drawing/2014/main" id="{AD8D2358-BAA6-4DCB-8F50-C483277FD67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"/>
                    </a14:imgEffect>
                    <a14:imgEffect>
                      <a14:sharpenSoften amount="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3291" y="3307615"/>
            <a:ext cx="1777868" cy="1907934"/>
          </a:xfrm>
          <a:prstGeom prst="rect">
            <a:avLst/>
          </a:prstGeom>
          <a:noFill/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A66B964F-49E7-464C-91A8-5BC6EE9B501C}"/>
              </a:ext>
            </a:extLst>
          </p:cNvPr>
          <p:cNvSpPr/>
          <p:nvPr userDrawn="1"/>
        </p:nvSpPr>
        <p:spPr>
          <a:xfrm>
            <a:off x="1" y="0"/>
            <a:ext cx="6372576" cy="1047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F6AFDF3-2EF5-4164-84E3-0E702C77CCA8}"/>
              </a:ext>
            </a:extLst>
          </p:cNvPr>
          <p:cNvSpPr/>
          <p:nvPr userDrawn="1"/>
        </p:nvSpPr>
        <p:spPr>
          <a:xfrm>
            <a:off x="5700686" y="754851"/>
            <a:ext cx="567093" cy="1810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ADF3EA38-E8BD-4561-A872-5E65122F6F34}"/>
              </a:ext>
            </a:extLst>
          </p:cNvPr>
          <p:cNvSpPr/>
          <p:nvPr userDrawn="1"/>
        </p:nvSpPr>
        <p:spPr>
          <a:xfrm>
            <a:off x="5237018" y="6177519"/>
            <a:ext cx="1083411" cy="2431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12" name="图片占位符 7">
            <a:extLst>
              <a:ext uri="{FF2B5EF4-FFF2-40B4-BE49-F238E27FC236}">
                <a16:creationId xmlns:a16="http://schemas.microsoft.com/office/drawing/2014/main" id="{1D366FF6-F4E4-4D2C-AAF8-F80B2CC5115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61127" y="0"/>
            <a:ext cx="3058667" cy="6858000"/>
          </a:xfrm>
          <a:custGeom>
            <a:avLst/>
            <a:gdLst>
              <a:gd name="connsiteX0" fmla="*/ 533952 w 4167120"/>
              <a:gd name="connsiteY0" fmla="*/ 0 h 6858000"/>
              <a:gd name="connsiteX1" fmla="*/ 4167120 w 4167120"/>
              <a:gd name="connsiteY1" fmla="*/ 0 h 6858000"/>
              <a:gd name="connsiteX2" fmla="*/ 4167120 w 4167120"/>
              <a:gd name="connsiteY2" fmla="*/ 6858000 h 6858000"/>
              <a:gd name="connsiteX3" fmla="*/ 427599 w 4167120"/>
              <a:gd name="connsiteY3" fmla="*/ 6858000 h 6858000"/>
              <a:gd name="connsiteX4" fmla="*/ 322189 w 4167120"/>
              <a:gd name="connsiteY4" fmla="*/ 6466939 h 6858000"/>
              <a:gd name="connsiteX5" fmla="*/ 0 w 4167120"/>
              <a:gd name="connsiteY5" fmla="*/ 3599121 h 6858000"/>
              <a:gd name="connsiteX6" fmla="*/ 455902 w 4167120"/>
              <a:gd name="connsiteY6" fmla="*/ 23524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120" h="6858000">
                <a:moveTo>
                  <a:pt x="533952" y="0"/>
                </a:moveTo>
                <a:lnTo>
                  <a:pt x="4167120" y="0"/>
                </a:lnTo>
                <a:lnTo>
                  <a:pt x="4167120" y="6858000"/>
                </a:lnTo>
                <a:lnTo>
                  <a:pt x="427599" y="6858000"/>
                </a:lnTo>
                <a:lnTo>
                  <a:pt x="322189" y="6466939"/>
                </a:lnTo>
                <a:cubicBezTo>
                  <a:pt x="116715" y="5614442"/>
                  <a:pt x="0" y="4637502"/>
                  <a:pt x="0" y="3599121"/>
                </a:cubicBezTo>
                <a:cubicBezTo>
                  <a:pt x="0" y="2353065"/>
                  <a:pt x="168069" y="1195481"/>
                  <a:pt x="455902" y="235243"/>
                </a:cubicBezTo>
                <a:close/>
              </a:path>
            </a:pathLst>
          </a:custGeom>
        </p:spPr>
      </p:pic>
      <p:sp>
        <p:nvSpPr>
          <p:cNvPr id="230" name="任意形状 229">
            <a:extLst>
              <a:ext uri="{FF2B5EF4-FFF2-40B4-BE49-F238E27FC236}">
                <a16:creationId xmlns:a16="http://schemas.microsoft.com/office/drawing/2014/main" id="{871B02A7-EF6F-134C-B920-6B76573B7D8C}"/>
              </a:ext>
            </a:extLst>
          </p:cNvPr>
          <p:cNvSpPr/>
          <p:nvPr userDrawn="1"/>
        </p:nvSpPr>
        <p:spPr>
          <a:xfrm>
            <a:off x="5859407" y="-86497"/>
            <a:ext cx="3202595" cy="7027086"/>
          </a:xfrm>
          <a:custGeom>
            <a:avLst/>
            <a:gdLst>
              <a:gd name="connsiteX0" fmla="*/ 533952 w 4167120"/>
              <a:gd name="connsiteY0" fmla="*/ 0 h 6858000"/>
              <a:gd name="connsiteX1" fmla="*/ 4167120 w 4167120"/>
              <a:gd name="connsiteY1" fmla="*/ 0 h 6858000"/>
              <a:gd name="connsiteX2" fmla="*/ 4167120 w 4167120"/>
              <a:gd name="connsiteY2" fmla="*/ 6858000 h 6858000"/>
              <a:gd name="connsiteX3" fmla="*/ 427599 w 4167120"/>
              <a:gd name="connsiteY3" fmla="*/ 6858000 h 6858000"/>
              <a:gd name="connsiteX4" fmla="*/ 322189 w 4167120"/>
              <a:gd name="connsiteY4" fmla="*/ 6466939 h 6858000"/>
              <a:gd name="connsiteX5" fmla="*/ 0 w 4167120"/>
              <a:gd name="connsiteY5" fmla="*/ 3599121 h 6858000"/>
              <a:gd name="connsiteX6" fmla="*/ 455902 w 4167120"/>
              <a:gd name="connsiteY6" fmla="*/ 23524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120" h="6858000">
                <a:moveTo>
                  <a:pt x="533952" y="0"/>
                </a:moveTo>
                <a:lnTo>
                  <a:pt x="4167120" y="0"/>
                </a:lnTo>
                <a:lnTo>
                  <a:pt x="4167120" y="6858000"/>
                </a:lnTo>
                <a:lnTo>
                  <a:pt x="427599" y="6858000"/>
                </a:lnTo>
                <a:lnTo>
                  <a:pt x="322189" y="6466939"/>
                </a:lnTo>
                <a:cubicBezTo>
                  <a:pt x="116715" y="5614442"/>
                  <a:pt x="0" y="4637502"/>
                  <a:pt x="0" y="3599121"/>
                </a:cubicBezTo>
                <a:cubicBezTo>
                  <a:pt x="0" y="2353065"/>
                  <a:pt x="168069" y="1195481"/>
                  <a:pt x="455902" y="235243"/>
                </a:cubicBezTo>
                <a:close/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5000" tIns="135000" rIns="135000" bIns="135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130000"/>
              </a:lnSpc>
            </a:pPr>
            <a:endParaRPr kumimoji="1" lang="zh-CN" altLang="en-US" sz="15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9B583EDF-1FB2-46BF-8E0F-F37E0204822B}"/>
              </a:ext>
            </a:extLst>
          </p:cNvPr>
          <p:cNvGrpSpPr/>
          <p:nvPr userDrawn="1"/>
        </p:nvGrpSpPr>
        <p:grpSpPr>
          <a:xfrm>
            <a:off x="-1870807" y="111771"/>
            <a:ext cx="7939086" cy="968457"/>
            <a:chOff x="-1870807" y="111771"/>
            <a:chExt cx="7939086" cy="968457"/>
          </a:xfrm>
        </p:grpSpPr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0CF5262D-E87E-47DF-8AC6-2D6253A1455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contrast="2000"/>
                      </a14:imgEffect>
                      <a14:imgEffect>
                        <a14:sharpenSoften amount="2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000" y="111771"/>
              <a:ext cx="797615" cy="875249"/>
            </a:xfrm>
            <a:prstGeom prst="rect">
              <a:avLst/>
            </a:prstGeom>
            <a:noFill/>
          </p:spPr>
        </p:pic>
        <p:sp>
          <p:nvSpPr>
            <p:cNvPr id="18" name="副标题 2">
              <a:extLst>
                <a:ext uri="{FF2B5EF4-FFF2-40B4-BE49-F238E27FC236}">
                  <a16:creationId xmlns:a16="http://schemas.microsoft.com/office/drawing/2014/main" id="{CCCC069B-DAD5-4877-9C2E-ED970B23F344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-1870807" y="571776"/>
              <a:ext cx="7939086" cy="508452"/>
            </a:xfrm>
            <a:prstGeom prst="rect">
              <a:avLst/>
            </a:prstGeom>
          </p:spPr>
          <p:txBody>
            <a:bodyPr anchor="ctr" anchorCtr="0"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zh-CN" sz="1350" dirty="0">
                  <a:solidFill>
                    <a:schemeClr val="tx2"/>
                  </a:solidFill>
                  <a:latin typeface="Blackadder ITC" panose="04020505051007020D02" pitchFamily="82" charset="0"/>
                </a:rPr>
                <a:t>Naval Aeronautical University </a:t>
              </a:r>
            </a:p>
          </p:txBody>
        </p:sp>
        <p:pic>
          <p:nvPicPr>
            <p:cNvPr id="30722" name="Picture 2">
              <a:extLst>
                <a:ext uri="{FF2B5EF4-FFF2-40B4-BE49-F238E27FC236}">
                  <a16:creationId xmlns:a16="http://schemas.microsoft.com/office/drawing/2014/main" id="{9D39FAD1-1AE4-4DB0-BA47-7E24A7685EE9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6962" y="207266"/>
              <a:ext cx="2165350" cy="5127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20" name="图片 19" descr="图片包含 动物, 黑暗, 飞行, 亮&#10;&#10;描述已自动生成">
            <a:extLst>
              <a:ext uri="{FF2B5EF4-FFF2-40B4-BE49-F238E27FC236}">
                <a16:creationId xmlns:a16="http://schemas.microsoft.com/office/drawing/2014/main" id="{2F5046F9-E527-46F5-BE1C-8543AD17A2B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25" t="27502" r="27709" b="25335"/>
          <a:stretch/>
        </p:blipFill>
        <p:spPr>
          <a:xfrm rot="20969388" flipH="1">
            <a:off x="6161032" y="3524728"/>
            <a:ext cx="2636515" cy="2783574"/>
          </a:xfrm>
          <a:prstGeom prst="rect">
            <a:avLst/>
          </a:prstGeom>
        </p:spPr>
      </p:pic>
      <p:pic>
        <p:nvPicPr>
          <p:cNvPr id="21" name="图片 20" descr="图片包含 飞行, 户外, 动物, 黑暗&#10;&#10;描述已自动生成">
            <a:extLst>
              <a:ext uri="{FF2B5EF4-FFF2-40B4-BE49-F238E27FC236}">
                <a16:creationId xmlns:a16="http://schemas.microsoft.com/office/drawing/2014/main" id="{FCF49223-7BE9-43B8-9D8D-6E1EB5F059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 cstate="print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58" t="29168" r="22917" b="20835"/>
          <a:stretch>
            <a:fillRect/>
          </a:stretch>
        </p:blipFill>
        <p:spPr>
          <a:xfrm flipH="1">
            <a:off x="7636995" y="3008504"/>
            <a:ext cx="1133845" cy="684253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E09AC23E-7C79-4710-9879-1BB72171B47F}"/>
              </a:ext>
            </a:extLst>
          </p:cNvPr>
          <p:cNvSpPr/>
          <p:nvPr userDrawn="1"/>
        </p:nvSpPr>
        <p:spPr>
          <a:xfrm>
            <a:off x="24206" y="63324"/>
            <a:ext cx="4189863" cy="9737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9BF335F7-E8D0-423F-8AC5-730B2C87BC20}"/>
              </a:ext>
            </a:extLst>
          </p:cNvPr>
          <p:cNvSpPr/>
          <p:nvPr userDrawn="1"/>
        </p:nvSpPr>
        <p:spPr>
          <a:xfrm>
            <a:off x="897742" y="195452"/>
            <a:ext cx="4801314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40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71534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</a:rPr>
              <a:t>数学建模算法与应用</a:t>
            </a: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68FE3F14-0A83-413C-A989-7173E0487A03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156657" y="152481"/>
            <a:ext cx="603140" cy="843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3150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61A2EB76-5181-4BF6-959D-25A67C426BF1}"/>
              </a:ext>
            </a:extLst>
          </p:cNvPr>
          <p:cNvSpPr/>
          <p:nvPr userDrawn="1"/>
        </p:nvSpPr>
        <p:spPr>
          <a:xfrm>
            <a:off x="2751644" y="-30098"/>
            <a:ext cx="6392356" cy="6142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D0AF157-135E-5B48-83D7-67D478F83CDC}"/>
              </a:ext>
            </a:extLst>
          </p:cNvPr>
          <p:cNvSpPr/>
          <p:nvPr userDrawn="1"/>
        </p:nvSpPr>
        <p:spPr>
          <a:xfrm>
            <a:off x="-9485" y="0"/>
            <a:ext cx="13347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sp>
        <p:nvSpPr>
          <p:cNvPr id="9" name="图片占位符 8">
            <a:extLst>
              <a:ext uri="{FF2B5EF4-FFF2-40B4-BE49-F238E27FC236}">
                <a16:creationId xmlns:a16="http://schemas.microsoft.com/office/drawing/2014/main" id="{B99CD373-9A19-B145-9F82-758C4568C29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 flipH="1">
            <a:off x="164064" y="0"/>
            <a:ext cx="3072872" cy="6858000"/>
          </a:xfrm>
          <a:custGeom>
            <a:avLst/>
            <a:gdLst>
              <a:gd name="connsiteX0" fmla="*/ 533952 w 4167120"/>
              <a:gd name="connsiteY0" fmla="*/ 0 h 6858000"/>
              <a:gd name="connsiteX1" fmla="*/ 4167120 w 4167120"/>
              <a:gd name="connsiteY1" fmla="*/ 0 h 6858000"/>
              <a:gd name="connsiteX2" fmla="*/ 4167120 w 4167120"/>
              <a:gd name="connsiteY2" fmla="*/ 6858000 h 6858000"/>
              <a:gd name="connsiteX3" fmla="*/ 427599 w 4167120"/>
              <a:gd name="connsiteY3" fmla="*/ 6858000 h 6858000"/>
              <a:gd name="connsiteX4" fmla="*/ 322189 w 4167120"/>
              <a:gd name="connsiteY4" fmla="*/ 6466939 h 6858000"/>
              <a:gd name="connsiteX5" fmla="*/ 0 w 4167120"/>
              <a:gd name="connsiteY5" fmla="*/ 3599121 h 6858000"/>
              <a:gd name="connsiteX6" fmla="*/ 455902 w 4167120"/>
              <a:gd name="connsiteY6" fmla="*/ 23524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120" h="6858000">
                <a:moveTo>
                  <a:pt x="533952" y="0"/>
                </a:moveTo>
                <a:lnTo>
                  <a:pt x="4167120" y="0"/>
                </a:lnTo>
                <a:lnTo>
                  <a:pt x="4167120" y="6858000"/>
                </a:lnTo>
                <a:lnTo>
                  <a:pt x="427599" y="6858000"/>
                </a:lnTo>
                <a:lnTo>
                  <a:pt x="322189" y="6466939"/>
                </a:lnTo>
                <a:cubicBezTo>
                  <a:pt x="116715" y="5614442"/>
                  <a:pt x="0" y="4637502"/>
                  <a:pt x="0" y="3599121"/>
                </a:cubicBezTo>
                <a:cubicBezTo>
                  <a:pt x="0" y="2353065"/>
                  <a:pt x="168069" y="1195481"/>
                  <a:pt x="455902" y="235243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kumimoji="1" lang="zh-CN" altLang="en-US"/>
          </a:p>
        </p:txBody>
      </p:sp>
      <p:sp>
        <p:nvSpPr>
          <p:cNvPr id="10" name="任意形状 9">
            <a:extLst>
              <a:ext uri="{FF2B5EF4-FFF2-40B4-BE49-F238E27FC236}">
                <a16:creationId xmlns:a16="http://schemas.microsoft.com/office/drawing/2014/main" id="{9CD7EF8E-C973-F549-8D89-2BDFF14D89D4}"/>
              </a:ext>
            </a:extLst>
          </p:cNvPr>
          <p:cNvSpPr/>
          <p:nvPr userDrawn="1"/>
        </p:nvSpPr>
        <p:spPr>
          <a:xfrm flipH="1">
            <a:off x="73524" y="-98854"/>
            <a:ext cx="3249529" cy="7039443"/>
          </a:xfrm>
          <a:custGeom>
            <a:avLst/>
            <a:gdLst>
              <a:gd name="connsiteX0" fmla="*/ 533952 w 4167120"/>
              <a:gd name="connsiteY0" fmla="*/ 0 h 6858000"/>
              <a:gd name="connsiteX1" fmla="*/ 4167120 w 4167120"/>
              <a:gd name="connsiteY1" fmla="*/ 0 h 6858000"/>
              <a:gd name="connsiteX2" fmla="*/ 4167120 w 4167120"/>
              <a:gd name="connsiteY2" fmla="*/ 6858000 h 6858000"/>
              <a:gd name="connsiteX3" fmla="*/ 427599 w 4167120"/>
              <a:gd name="connsiteY3" fmla="*/ 6858000 h 6858000"/>
              <a:gd name="connsiteX4" fmla="*/ 322189 w 4167120"/>
              <a:gd name="connsiteY4" fmla="*/ 6466939 h 6858000"/>
              <a:gd name="connsiteX5" fmla="*/ 0 w 4167120"/>
              <a:gd name="connsiteY5" fmla="*/ 3599121 h 6858000"/>
              <a:gd name="connsiteX6" fmla="*/ 455902 w 4167120"/>
              <a:gd name="connsiteY6" fmla="*/ 23524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120" h="6858000">
                <a:moveTo>
                  <a:pt x="533952" y="0"/>
                </a:moveTo>
                <a:lnTo>
                  <a:pt x="4167120" y="0"/>
                </a:lnTo>
                <a:lnTo>
                  <a:pt x="4167120" y="6858000"/>
                </a:lnTo>
                <a:lnTo>
                  <a:pt x="427599" y="6858000"/>
                </a:lnTo>
                <a:lnTo>
                  <a:pt x="322189" y="6466939"/>
                </a:lnTo>
                <a:cubicBezTo>
                  <a:pt x="116715" y="5614442"/>
                  <a:pt x="0" y="4637502"/>
                  <a:pt x="0" y="3599121"/>
                </a:cubicBezTo>
                <a:cubicBezTo>
                  <a:pt x="0" y="2353065"/>
                  <a:pt x="168069" y="1195481"/>
                  <a:pt x="455902" y="235243"/>
                </a:cubicBezTo>
                <a:close/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5000" tIns="135000" rIns="135000" bIns="135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130000"/>
              </a:lnSpc>
            </a:pPr>
            <a:endParaRPr kumimoji="1" lang="zh-CN" altLang="en-US" sz="15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7" name="图片占位符 7">
            <a:extLst>
              <a:ext uri="{FF2B5EF4-FFF2-40B4-BE49-F238E27FC236}">
                <a16:creationId xmlns:a16="http://schemas.microsoft.com/office/drawing/2014/main" id="{183BAD50-F315-4439-9DD3-78F8DF3056C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-4303" y="-90722"/>
            <a:ext cx="3139863" cy="7039443"/>
          </a:xfrm>
          <a:custGeom>
            <a:avLst/>
            <a:gdLst>
              <a:gd name="connsiteX0" fmla="*/ 533952 w 4167120"/>
              <a:gd name="connsiteY0" fmla="*/ 0 h 6858000"/>
              <a:gd name="connsiteX1" fmla="*/ 4167120 w 4167120"/>
              <a:gd name="connsiteY1" fmla="*/ 0 h 6858000"/>
              <a:gd name="connsiteX2" fmla="*/ 4167120 w 4167120"/>
              <a:gd name="connsiteY2" fmla="*/ 6858000 h 6858000"/>
              <a:gd name="connsiteX3" fmla="*/ 427599 w 4167120"/>
              <a:gd name="connsiteY3" fmla="*/ 6858000 h 6858000"/>
              <a:gd name="connsiteX4" fmla="*/ 322189 w 4167120"/>
              <a:gd name="connsiteY4" fmla="*/ 6466939 h 6858000"/>
              <a:gd name="connsiteX5" fmla="*/ 0 w 4167120"/>
              <a:gd name="connsiteY5" fmla="*/ 3599121 h 6858000"/>
              <a:gd name="connsiteX6" fmla="*/ 455902 w 4167120"/>
              <a:gd name="connsiteY6" fmla="*/ 23524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120" h="6858000">
                <a:moveTo>
                  <a:pt x="533952" y="0"/>
                </a:moveTo>
                <a:lnTo>
                  <a:pt x="4167120" y="0"/>
                </a:lnTo>
                <a:lnTo>
                  <a:pt x="4167120" y="6858000"/>
                </a:lnTo>
                <a:lnTo>
                  <a:pt x="427599" y="6858000"/>
                </a:lnTo>
                <a:lnTo>
                  <a:pt x="322189" y="6466939"/>
                </a:lnTo>
                <a:cubicBezTo>
                  <a:pt x="116715" y="5614442"/>
                  <a:pt x="0" y="4637502"/>
                  <a:pt x="0" y="3599121"/>
                </a:cubicBezTo>
                <a:cubicBezTo>
                  <a:pt x="0" y="2353065"/>
                  <a:pt x="168069" y="1195481"/>
                  <a:pt x="455902" y="235243"/>
                </a:cubicBezTo>
                <a:close/>
              </a:path>
            </a:pathLst>
          </a:custGeom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CA3AD8D2-F0CE-48FE-BE13-EE6B8336F6D6}"/>
              </a:ext>
            </a:extLst>
          </p:cNvPr>
          <p:cNvGrpSpPr/>
          <p:nvPr userDrawn="1"/>
        </p:nvGrpSpPr>
        <p:grpSpPr>
          <a:xfrm>
            <a:off x="5627500" y="179918"/>
            <a:ext cx="3352436" cy="946076"/>
            <a:chOff x="5639533" y="1"/>
            <a:chExt cx="3352436" cy="946076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34531A01-D111-44DD-8AF7-3F424DBBC12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contrast="2000"/>
                      </a14:imgEffect>
                      <a14:imgEffect>
                        <a14:sharpenSoften amount="2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94354" y="1"/>
              <a:ext cx="797615" cy="875249"/>
            </a:xfrm>
            <a:prstGeom prst="rect">
              <a:avLst/>
            </a:prstGeom>
            <a:noFill/>
          </p:spPr>
        </p:pic>
        <p:sp>
          <p:nvSpPr>
            <p:cNvPr id="13" name="副标题 2">
              <a:extLst>
                <a:ext uri="{FF2B5EF4-FFF2-40B4-BE49-F238E27FC236}">
                  <a16:creationId xmlns:a16="http://schemas.microsoft.com/office/drawing/2014/main" id="{5DB67CCF-68D1-4AC3-9150-7810CD924B4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5639533" y="437625"/>
              <a:ext cx="2460780" cy="508452"/>
            </a:xfrm>
            <a:prstGeom prst="rect">
              <a:avLst/>
            </a:prstGeom>
          </p:spPr>
          <p:txBody>
            <a:bodyPr anchor="ctr" anchorCtr="0"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zh-CN" sz="1350" dirty="0">
                  <a:solidFill>
                    <a:schemeClr val="tx2"/>
                  </a:solidFill>
                  <a:latin typeface="Blackadder ITC" panose="04020505051007020D02" pitchFamily="82" charset="0"/>
                </a:rPr>
                <a:t>Naval Aeronautical University </a:t>
              </a:r>
            </a:p>
          </p:txBody>
        </p:sp>
        <p:pic>
          <p:nvPicPr>
            <p:cNvPr id="14" name="Picture 2">
              <a:extLst>
                <a:ext uri="{FF2B5EF4-FFF2-40B4-BE49-F238E27FC236}">
                  <a16:creationId xmlns:a16="http://schemas.microsoft.com/office/drawing/2014/main" id="{BE194255-7866-41D0-84E5-16D7F9A7D8C3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4963" y="157391"/>
              <a:ext cx="2165350" cy="5127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1D9AAE59-04CF-47BD-ACA1-8373D368E8D4}"/>
              </a:ext>
            </a:extLst>
          </p:cNvPr>
          <p:cNvSpPr/>
          <p:nvPr userDrawn="1"/>
        </p:nvSpPr>
        <p:spPr>
          <a:xfrm>
            <a:off x="4954386" y="5619404"/>
            <a:ext cx="4164218" cy="12385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132248DD-EB20-4BE9-A420-0B918956716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92" t="30239" r="23487" b="22840"/>
          <a:stretch>
            <a:fillRect/>
          </a:stretch>
        </p:blipFill>
        <p:spPr>
          <a:xfrm>
            <a:off x="305699" y="4304781"/>
            <a:ext cx="2957039" cy="1673513"/>
          </a:xfrm>
          <a:prstGeom prst="rect">
            <a:avLst/>
          </a:prstGeom>
          <a:noFill/>
        </p:spPr>
      </p:pic>
      <p:pic>
        <p:nvPicPr>
          <p:cNvPr id="16" name="图片 15" descr="图片包含 飞行, 户外, 动物, 黑暗&#10;&#10;描述已自动生成">
            <a:extLst>
              <a:ext uri="{FF2B5EF4-FFF2-40B4-BE49-F238E27FC236}">
                <a16:creationId xmlns:a16="http://schemas.microsoft.com/office/drawing/2014/main" id="{D8717597-520A-4226-9D65-FC4A60A2D44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58" t="29168" r="22917" b="20835"/>
          <a:stretch>
            <a:fillRect/>
          </a:stretch>
        </p:blipFill>
        <p:spPr>
          <a:xfrm>
            <a:off x="281424" y="3429002"/>
            <a:ext cx="1163230" cy="684253"/>
          </a:xfrm>
          <a:prstGeom prst="rect">
            <a:avLst/>
          </a:prstGeom>
        </p:spPr>
      </p:pic>
      <p:sp>
        <p:nvSpPr>
          <p:cNvPr id="17" name="Oval 14">
            <a:extLst>
              <a:ext uri="{FF2B5EF4-FFF2-40B4-BE49-F238E27FC236}">
                <a16:creationId xmlns:a16="http://schemas.microsoft.com/office/drawing/2014/main" id="{6BA6CDC1-33D2-430C-97F4-0E88C1774BDB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5821486" y="1088508"/>
            <a:ext cx="3248990" cy="45719"/>
          </a:xfrm>
          <a:prstGeom prst="ellipse">
            <a:avLst/>
          </a:prstGeom>
          <a:solidFill>
            <a:srgbClr val="0293B8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C8E35631-D04C-49C3-B132-D9762499C6BF}"/>
              </a:ext>
            </a:extLst>
          </p:cNvPr>
          <p:cNvSpPr/>
          <p:nvPr userDrawn="1"/>
        </p:nvSpPr>
        <p:spPr>
          <a:xfrm>
            <a:off x="4796458" y="80849"/>
            <a:ext cx="4189863" cy="9737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67C224FF-63B6-4A73-AC04-7B7E2C0637FC}"/>
              </a:ext>
            </a:extLst>
          </p:cNvPr>
          <p:cNvSpPr/>
          <p:nvPr userDrawn="1"/>
        </p:nvSpPr>
        <p:spPr>
          <a:xfrm>
            <a:off x="4490732" y="273234"/>
            <a:ext cx="4801314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40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71534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</a:rPr>
              <a:t>数学建模算法与应用</a:t>
            </a: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68FE3F14-0A83-413C-A989-7173E0487A03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3892954" y="179063"/>
            <a:ext cx="603140" cy="843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0949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27202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>
            <a:extLst>
              <a:ext uri="{FF2B5EF4-FFF2-40B4-BE49-F238E27FC236}">
                <a16:creationId xmlns:a16="http://schemas.microsoft.com/office/drawing/2014/main" id="{8A2B693D-DA74-418B-B434-4DF788C9A567}"/>
              </a:ext>
            </a:extLst>
          </p:cNvPr>
          <p:cNvSpPr txBox="1"/>
          <p:nvPr userDrawn="1"/>
        </p:nvSpPr>
        <p:spPr>
          <a:xfrm>
            <a:off x="0" y="54647"/>
            <a:ext cx="28407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数学建模算法与应用</a:t>
            </a:r>
          </a:p>
        </p:txBody>
      </p:sp>
      <p:sp>
        <p:nvSpPr>
          <p:cNvPr id="12" name="Oval 14">
            <a:extLst>
              <a:ext uri="{FF2B5EF4-FFF2-40B4-BE49-F238E27FC236}">
                <a16:creationId xmlns:a16="http://schemas.microsoft.com/office/drawing/2014/main" id="{1EF86223-594F-4CC2-8E15-C5D4707F8FE3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6286500" y="6427214"/>
            <a:ext cx="2759642" cy="45719"/>
          </a:xfrm>
          <a:prstGeom prst="ellipse">
            <a:avLst/>
          </a:prstGeom>
          <a:solidFill>
            <a:srgbClr val="0293B8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4ABC3D8D-3DDA-42A5-AF31-9C008BB42B74}"/>
              </a:ext>
            </a:extLst>
          </p:cNvPr>
          <p:cNvCxnSpPr>
            <a:cxnSpLocks/>
          </p:cNvCxnSpPr>
          <p:nvPr userDrawn="1"/>
        </p:nvCxnSpPr>
        <p:spPr>
          <a:xfrm>
            <a:off x="30336" y="475271"/>
            <a:ext cx="9113664" cy="0"/>
          </a:xfrm>
          <a:prstGeom prst="line">
            <a:avLst/>
          </a:prstGeom>
          <a:ln w="28575">
            <a:solidFill>
              <a:srgbClr val="0293B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燕尾形 16">
            <a:extLst>
              <a:ext uri="{FF2B5EF4-FFF2-40B4-BE49-F238E27FC236}">
                <a16:creationId xmlns:a16="http://schemas.microsoft.com/office/drawing/2014/main" id="{A91E8CED-F193-478D-9B6E-D8607DC7D7B2}"/>
              </a:ext>
            </a:extLst>
          </p:cNvPr>
          <p:cNvSpPr/>
          <p:nvPr userDrawn="1"/>
        </p:nvSpPr>
        <p:spPr>
          <a:xfrm>
            <a:off x="2366957" y="-2421"/>
            <a:ext cx="509912" cy="496197"/>
          </a:xfrm>
          <a:prstGeom prst="chevron">
            <a:avLst/>
          </a:prstGeom>
          <a:solidFill>
            <a:srgbClr val="0293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800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235F13E-C386-47E8-9846-CC5F6E9A12F9}"/>
              </a:ext>
            </a:extLst>
          </p:cNvPr>
          <p:cNvSpPr txBox="1"/>
          <p:nvPr/>
        </p:nvSpPr>
        <p:spPr>
          <a:xfrm>
            <a:off x="-2121570" y="6447044"/>
            <a:ext cx="11161240" cy="4033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5000"/>
              </a:lnSpc>
            </a:pPr>
            <a:r>
              <a:rPr lang="zh-CN" altLang="en-US" sz="1800" b="1" dirty="0">
                <a:solidFill>
                  <a:srgbClr val="40404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航空基础学院数学教研室</a:t>
            </a:r>
          </a:p>
        </p:txBody>
      </p:sp>
      <p:sp>
        <p:nvSpPr>
          <p:cNvPr id="10" name="燕尾形 16">
            <a:extLst>
              <a:ext uri="{FF2B5EF4-FFF2-40B4-BE49-F238E27FC236}">
                <a16:creationId xmlns:a16="http://schemas.microsoft.com/office/drawing/2014/main" id="{49DD24C2-B807-4A6B-90A3-45C6D574A779}"/>
              </a:ext>
            </a:extLst>
          </p:cNvPr>
          <p:cNvSpPr/>
          <p:nvPr userDrawn="1"/>
        </p:nvSpPr>
        <p:spPr>
          <a:xfrm>
            <a:off x="2679861" y="-8012"/>
            <a:ext cx="509912" cy="477713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800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692B5AC-ED1F-4148-BE33-23CE7FE2F931}"/>
              </a:ext>
            </a:extLst>
          </p:cNvPr>
          <p:cNvSpPr txBox="1"/>
          <p:nvPr userDrawn="1"/>
        </p:nvSpPr>
        <p:spPr>
          <a:xfrm>
            <a:off x="5741377" y="48998"/>
            <a:ext cx="3399091" cy="4033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5000"/>
              </a:lnSpc>
            </a:pPr>
            <a:r>
              <a:rPr lang="zh-CN" altLang="en-US" sz="1800" b="1">
                <a:solidFill>
                  <a:srgbClr val="40404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第</a:t>
            </a:r>
            <a:r>
              <a:rPr lang="en-US" altLang="zh-CN" sz="1800" b="1">
                <a:solidFill>
                  <a:srgbClr val="40404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5</a:t>
            </a:r>
            <a:r>
              <a:rPr lang="zh-CN" altLang="en-US" sz="1800" b="1">
                <a:solidFill>
                  <a:srgbClr val="40404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章  插值与拟合</a:t>
            </a:r>
            <a:endParaRPr lang="zh-CN" altLang="en-US" sz="1800" b="1" dirty="0">
              <a:solidFill>
                <a:srgbClr val="404040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35E2CC82-59A9-4C6E-BC38-8A42E3210C93}"/>
              </a:ext>
            </a:extLst>
          </p:cNvPr>
          <p:cNvSpPr/>
          <p:nvPr userDrawn="1"/>
        </p:nvSpPr>
        <p:spPr>
          <a:xfrm>
            <a:off x="6217920" y="6483096"/>
            <a:ext cx="2926080" cy="3749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TextBox 15">
            <a:extLst>
              <a:ext uri="{FF2B5EF4-FFF2-40B4-BE49-F238E27FC236}">
                <a16:creationId xmlns:a16="http://schemas.microsoft.com/office/drawing/2014/main" id="{FD5F623E-C890-4BFF-A391-19C23CB60900}"/>
              </a:ext>
            </a:extLst>
          </p:cNvPr>
          <p:cNvSpPr txBox="1"/>
          <p:nvPr userDrawn="1"/>
        </p:nvSpPr>
        <p:spPr>
          <a:xfrm>
            <a:off x="7937492" y="6472889"/>
            <a:ext cx="1072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zh-CN" alt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fld id="{2EEF1883-7A0E-4F66-9932-E581691AD397}" type="slidenum">
              <a:rPr lang="zh-CN" altLang="en-US" sz="200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pPr algn="ctr"/>
              <a:t>‹#›</a:t>
            </a:fld>
            <a:r>
              <a:rPr lang="zh-CN" alt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页</a:t>
            </a:r>
            <a:endParaRPr lang="zh-CN" altLang="en-US" sz="1600" b="0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045233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16" r:id="rId2"/>
    <p:sldLayoutId id="2147483717" r:id="rId3"/>
    <p:sldLayoutId id="2147483740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19" userDrawn="1">
          <p15:clr>
            <a:srgbClr val="F26B43"/>
          </p15:clr>
        </p15:guide>
        <p15:guide id="2" pos="2880" userDrawn="1">
          <p15:clr>
            <a:srgbClr val="F26B43"/>
          </p15:clr>
        </p15:guide>
        <p15:guide id="3" pos="311" userDrawn="1">
          <p15:clr>
            <a:srgbClr val="F26B43"/>
          </p15:clr>
        </p15:guide>
        <p15:guide id="4" pos="5449" userDrawn="1">
          <p15:clr>
            <a:srgbClr val="F26B43"/>
          </p15:clr>
        </p15:guide>
        <p15:guide id="5" orient="horz" pos="640" userDrawn="1">
          <p15:clr>
            <a:srgbClr val="F26B43"/>
          </p15:clr>
        </p15:guide>
        <p15:guide id="6" orient="horz" pos="731" userDrawn="1">
          <p15:clr>
            <a:srgbClr val="F26B43"/>
          </p15:clr>
        </p15:guide>
        <p15:guide id="7" orient="horz" pos="3929" userDrawn="1">
          <p15:clr>
            <a:srgbClr val="F26B43"/>
          </p15:clr>
        </p15:guide>
        <p15:guide id="8" orient="horz" pos="4020" userDrawn="1">
          <p15:clr>
            <a:srgbClr val="F26B43"/>
          </p15:clr>
        </p15:guide>
        <p15:guide id="9" pos="2030" userDrawn="1">
          <p15:clr>
            <a:srgbClr val="F26B43"/>
          </p15:clr>
        </p15:guide>
        <p15:guide id="10" pos="3731" userDrawn="1">
          <p15:clr>
            <a:srgbClr val="F26B43"/>
          </p15:clr>
        </p15:guide>
        <p15:guide id="11" pos="380" userDrawn="1">
          <p15:clr>
            <a:srgbClr val="F26B43"/>
          </p15:clr>
        </p15:guide>
        <p15:guide id="12" pos="538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package" Target="../embeddings/Microsoft_Word_Document8.docx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emf"/><Relationship Id="rId4" Type="http://schemas.openxmlformats.org/officeDocument/2006/relationships/package" Target="../embeddings/Microsoft_Word_Document9.docx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package" Target="../embeddings/Microsoft_Word_Document10.docx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package" Target="../embeddings/Microsoft_Word_Document11.docx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package" Target="../embeddings/Microsoft_Word_Document12.docx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2.emf"/><Relationship Id="rId4" Type="http://schemas.openxmlformats.org/officeDocument/2006/relationships/package" Target="../embeddings/Microsoft_Word_Document13.docx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package" Target="../embeddings/Microsoft_Word_Document14.docx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package" Target="../embeddings/Microsoft_Word_Document15.docx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package" Target="../embeddings/Microsoft_Word_Document16.docx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package" Target="../embeddings/Microsoft_Word_Document17.docx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package" Target="../embeddings/Microsoft_Word_Document18.docx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8.emf"/><Relationship Id="rId4" Type="http://schemas.openxmlformats.org/officeDocument/2006/relationships/package" Target="../embeddings/Microsoft_Word_Document19.docx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package" Target="../embeddings/Microsoft_Word_Document20.docx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package" Target="../embeddings/Microsoft_Word_Document21.docx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package" Target="../embeddings/Microsoft_Word_Document22.docx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2.emf"/><Relationship Id="rId4" Type="http://schemas.openxmlformats.org/officeDocument/2006/relationships/package" Target="../embeddings/Microsoft_Word_Document23.docx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package" Target="../embeddings/Microsoft_Word_Document24.docx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package" Target="../embeddings/Microsoft_Word_Document25.docx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package" Target="../embeddings/Microsoft_Word_Document26.docx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6.emf"/><Relationship Id="rId4" Type="http://schemas.openxmlformats.org/officeDocument/2006/relationships/package" Target="../embeddings/Microsoft_Word_Document27.docx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package" Target="../embeddings/Microsoft_Word_Document28.docx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8.emf"/><Relationship Id="rId4" Type="http://schemas.openxmlformats.org/officeDocument/2006/relationships/package" Target="../embeddings/Microsoft_Word_Document29.docx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package" Target="../embeddings/Microsoft_Word_Document30.docx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package" Target="../embeddings/Microsoft_Word_Document31.docx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package" Target="../embeddings/Microsoft_Word_Document.docx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emf"/><Relationship Id="rId4" Type="http://schemas.openxmlformats.org/officeDocument/2006/relationships/package" Target="../embeddings/Microsoft_Word_Document1.docx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package" Target="../embeddings/Microsoft_Word_Document32.docx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package" Target="../embeddings/Microsoft_Word_Document33.docx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3.emf"/><Relationship Id="rId4" Type="http://schemas.openxmlformats.org/officeDocument/2006/relationships/package" Target="../embeddings/Microsoft_Word_Document34.docx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package" Target="../embeddings/Microsoft_Word_Document35.docx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package" Target="../embeddings/Microsoft_Word_Document36.docx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package" Target="../embeddings/Microsoft_Word_Document37.docx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package" Target="../embeddings/Microsoft_Word_Document38.docx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package" Target="../embeddings/Microsoft_Word_Document39.docx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9.emf"/><Relationship Id="rId4" Type="http://schemas.openxmlformats.org/officeDocument/2006/relationships/package" Target="../embeddings/Microsoft_Word_Document40.docx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package" Target="../embeddings/Microsoft_Word_Document41.docx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package" Target="../embeddings/Microsoft_Word_Document42.docx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package" Target="../embeddings/Microsoft_Word_Document2.docx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package" Target="../embeddings/Microsoft_Word_Document43.docx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3.emf"/><Relationship Id="rId4" Type="http://schemas.openxmlformats.org/officeDocument/2006/relationships/package" Target="../embeddings/Microsoft_Word_Document44.docx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package" Target="../embeddings/Microsoft_Word_Document45.docx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5.emf"/><Relationship Id="rId4" Type="http://schemas.openxmlformats.org/officeDocument/2006/relationships/package" Target="../embeddings/Microsoft_Word_Document46.docx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package" Target="../embeddings/Microsoft_Word_Document47.docx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7.emf"/><Relationship Id="rId4" Type="http://schemas.openxmlformats.org/officeDocument/2006/relationships/package" Target="../embeddings/Microsoft_Word_Document48.docx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package" Target="../embeddings/Microsoft_Word_Document49.docx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9.emf"/><Relationship Id="rId4" Type="http://schemas.openxmlformats.org/officeDocument/2006/relationships/package" Target="../embeddings/Microsoft_Word_Document50.docx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7" Type="http://schemas.openxmlformats.org/officeDocument/2006/relationships/image" Target="../media/image62.emf"/><Relationship Id="rId2" Type="http://schemas.openxmlformats.org/officeDocument/2006/relationships/package" Target="../embeddings/Microsoft_Word_Document51.docx"/><Relationship Id="rId1" Type="http://schemas.openxmlformats.org/officeDocument/2006/relationships/slideLayout" Target="../slideLayouts/slideLayout4.xml"/><Relationship Id="rId6" Type="http://schemas.openxmlformats.org/officeDocument/2006/relationships/package" Target="../embeddings/Microsoft_Word_Document53.docx"/><Relationship Id="rId5" Type="http://schemas.openxmlformats.org/officeDocument/2006/relationships/image" Target="../media/image61.emf"/><Relationship Id="rId4" Type="http://schemas.openxmlformats.org/officeDocument/2006/relationships/package" Target="../embeddings/Microsoft_Word_Document52.docx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package" Target="../embeddings/Microsoft_Word_Document54.docx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55.docx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4.e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2" Type="http://schemas.openxmlformats.org/officeDocument/2006/relationships/package" Target="../embeddings/Microsoft_Word_Document56.docx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6.emf"/><Relationship Id="rId4" Type="http://schemas.openxmlformats.org/officeDocument/2006/relationships/package" Target="../embeddings/Microsoft_Word_Document57.docx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package" Target="../embeddings/Microsoft_Word_Document58.docx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2" Type="http://schemas.openxmlformats.org/officeDocument/2006/relationships/package" Target="../embeddings/Microsoft_Word_Document59.docx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9.emf"/><Relationship Id="rId4" Type="http://schemas.openxmlformats.org/officeDocument/2006/relationships/package" Target="../embeddings/Microsoft_Word_Document60.docx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emf"/><Relationship Id="rId2" Type="http://schemas.openxmlformats.org/officeDocument/2006/relationships/package" Target="../embeddings/Microsoft_Word_Document61.docx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emf"/><Relationship Id="rId2" Type="http://schemas.openxmlformats.org/officeDocument/2006/relationships/package" Target="../embeddings/Microsoft_Word_Document62.docx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emf"/><Relationship Id="rId2" Type="http://schemas.openxmlformats.org/officeDocument/2006/relationships/package" Target="../embeddings/Microsoft_Word_Document63.docx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emf"/><Relationship Id="rId2" Type="http://schemas.openxmlformats.org/officeDocument/2006/relationships/package" Target="../embeddings/Microsoft_Word_Document64.docx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4.emf"/><Relationship Id="rId4" Type="http://schemas.openxmlformats.org/officeDocument/2006/relationships/package" Target="../embeddings/Microsoft_Word_Document65.docx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emf"/><Relationship Id="rId2" Type="http://schemas.openxmlformats.org/officeDocument/2006/relationships/package" Target="../embeddings/Microsoft_Word_Document66.docx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package" Target="../embeddings/Microsoft_Word_Document67.docx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emf"/><Relationship Id="rId2" Type="http://schemas.openxmlformats.org/officeDocument/2006/relationships/package" Target="../embeddings/Microsoft_Word_Document68.docx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emf"/><Relationship Id="rId2" Type="http://schemas.openxmlformats.org/officeDocument/2006/relationships/package" Target="../embeddings/Microsoft_Word_Document69.docx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emf"/><Relationship Id="rId2" Type="http://schemas.openxmlformats.org/officeDocument/2006/relationships/package" Target="../embeddings/Microsoft_Word_Document70.docx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emf"/><Relationship Id="rId2" Type="http://schemas.openxmlformats.org/officeDocument/2006/relationships/package" Target="../embeddings/Microsoft_Word_Document71.docx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3.docx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emf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emf"/><Relationship Id="rId2" Type="http://schemas.openxmlformats.org/officeDocument/2006/relationships/package" Target="../embeddings/Microsoft_Word_Document72.docx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2.emf"/><Relationship Id="rId4" Type="http://schemas.openxmlformats.org/officeDocument/2006/relationships/package" Target="../embeddings/Microsoft_Word_Document73.docx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emf"/><Relationship Id="rId2" Type="http://schemas.openxmlformats.org/officeDocument/2006/relationships/package" Target="../embeddings/Microsoft_Word_Document74.docx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emf"/><Relationship Id="rId2" Type="http://schemas.openxmlformats.org/officeDocument/2006/relationships/package" Target="../embeddings/Microsoft_Word_Document75.docx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76.docx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5.emf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emf"/><Relationship Id="rId2" Type="http://schemas.openxmlformats.org/officeDocument/2006/relationships/package" Target="../embeddings/Microsoft_Word_Document77.docx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7.emf"/><Relationship Id="rId4" Type="http://schemas.openxmlformats.org/officeDocument/2006/relationships/package" Target="../embeddings/Microsoft_Word_Document78.docx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emf"/><Relationship Id="rId2" Type="http://schemas.openxmlformats.org/officeDocument/2006/relationships/package" Target="../embeddings/Microsoft_Word_Document79.docx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emf"/><Relationship Id="rId2" Type="http://schemas.openxmlformats.org/officeDocument/2006/relationships/package" Target="../embeddings/Microsoft_Word_Document80.docx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emf"/><Relationship Id="rId2" Type="http://schemas.openxmlformats.org/officeDocument/2006/relationships/package" Target="../embeddings/Microsoft_Word_Document81.docx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emf"/><Relationship Id="rId2" Type="http://schemas.openxmlformats.org/officeDocument/2006/relationships/package" Target="../embeddings/Microsoft_Word_Document82.docx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2.emf"/><Relationship Id="rId4" Type="http://schemas.openxmlformats.org/officeDocument/2006/relationships/package" Target="../embeddings/Microsoft_Word_Document83.docx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package" Target="../embeddings/Microsoft_Word_Document4.docx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emf"/><Relationship Id="rId4" Type="http://schemas.openxmlformats.org/officeDocument/2006/relationships/package" Target="../embeddings/Microsoft_Word_Document5.docx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emf"/><Relationship Id="rId2" Type="http://schemas.openxmlformats.org/officeDocument/2006/relationships/package" Target="../embeddings/Microsoft_Word_Document84.docx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emf"/><Relationship Id="rId2" Type="http://schemas.openxmlformats.org/officeDocument/2006/relationships/package" Target="../embeddings/Microsoft_Word_Document85.docx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86.docx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5.emf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emf"/><Relationship Id="rId2" Type="http://schemas.openxmlformats.org/officeDocument/2006/relationships/package" Target="../embeddings/Microsoft_Word_Document87.docx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emf"/><Relationship Id="rId2" Type="http://schemas.openxmlformats.org/officeDocument/2006/relationships/package" Target="../embeddings/Microsoft_Word_Document88.docx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emf"/><Relationship Id="rId2" Type="http://schemas.openxmlformats.org/officeDocument/2006/relationships/package" Target="../embeddings/Microsoft_Word_Document89.docx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emf"/><Relationship Id="rId2" Type="http://schemas.openxmlformats.org/officeDocument/2006/relationships/package" Target="../embeddings/Microsoft_Word_Document90.docx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0.emf"/><Relationship Id="rId4" Type="http://schemas.openxmlformats.org/officeDocument/2006/relationships/package" Target="../embeddings/Microsoft_Word_Document91.docx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emf"/><Relationship Id="rId2" Type="http://schemas.openxmlformats.org/officeDocument/2006/relationships/package" Target="../embeddings/Microsoft_Word_Document92.docx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package" Target="../embeddings/Microsoft_Word_Document6.docx"/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emf"/><Relationship Id="rId2" Type="http://schemas.openxmlformats.org/officeDocument/2006/relationships/package" Target="../embeddings/Microsoft_Word_Document93.docx"/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emf"/><Relationship Id="rId2" Type="http://schemas.openxmlformats.org/officeDocument/2006/relationships/package" Target="../embeddings/Microsoft_Word_Document94.docx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4.emf"/><Relationship Id="rId4" Type="http://schemas.openxmlformats.org/officeDocument/2006/relationships/package" Target="../embeddings/Microsoft_Word_Document95.docx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emf"/><Relationship Id="rId2" Type="http://schemas.openxmlformats.org/officeDocument/2006/relationships/package" Target="../embeddings/Microsoft_Word_Document96.docx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6.emf"/><Relationship Id="rId4" Type="http://schemas.openxmlformats.org/officeDocument/2006/relationships/package" Target="../embeddings/Microsoft_Word_Document97.docx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emf"/><Relationship Id="rId2" Type="http://schemas.openxmlformats.org/officeDocument/2006/relationships/package" Target="../embeddings/Microsoft_Word_Document98.docx"/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emf"/><Relationship Id="rId2" Type="http://schemas.openxmlformats.org/officeDocument/2006/relationships/package" Target="../embeddings/Microsoft_Word_Document99.docx"/><Relationship Id="rId1" Type="http://schemas.openxmlformats.org/officeDocument/2006/relationships/slideLayout" Target="../slideLayouts/slideLayout4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package" Target="../embeddings/Microsoft_Word_Document7.docx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39">
            <a:extLst>
              <a:ext uri="{FF2B5EF4-FFF2-40B4-BE49-F238E27FC236}">
                <a16:creationId xmlns:a16="http://schemas.microsoft.com/office/drawing/2014/main" id="{09073DB5-2152-4F2C-8FE7-11699B4E67A9}"/>
              </a:ext>
            </a:extLst>
          </p:cNvPr>
          <p:cNvSpPr txBox="1"/>
          <p:nvPr/>
        </p:nvSpPr>
        <p:spPr>
          <a:xfrm>
            <a:off x="1790322" y="1518758"/>
            <a:ext cx="1915875" cy="923314"/>
          </a:xfrm>
          <a:prstGeom prst="rect">
            <a:avLst/>
          </a:prstGeom>
          <a:noFill/>
        </p:spPr>
        <p:txBody>
          <a:bodyPr wrap="none" lIns="91423" tIns="45712" rIns="91423" bIns="45712" rtlCol="0">
            <a:spAutoFit/>
          </a:bodyPr>
          <a:lstStyle/>
          <a:p>
            <a:r>
              <a:rPr lang="zh-CN" altLang="en-US" sz="5400">
                <a:solidFill>
                  <a:srgbClr val="4472C4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第</a:t>
            </a:r>
            <a:r>
              <a:rPr lang="en-US" altLang="zh-CN" sz="5400">
                <a:solidFill>
                  <a:srgbClr val="4472C4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5</a:t>
            </a:r>
            <a:r>
              <a:rPr lang="zh-CN" altLang="en-US" sz="5400">
                <a:solidFill>
                  <a:srgbClr val="4472C4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章</a:t>
            </a:r>
            <a:endParaRPr lang="zh-CN" altLang="en-US" sz="5400" dirty="0">
              <a:solidFill>
                <a:srgbClr val="4472C4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1DC2954-D90A-460B-8EE6-0E8298F94365}"/>
              </a:ext>
            </a:extLst>
          </p:cNvPr>
          <p:cNvSpPr/>
          <p:nvPr/>
        </p:nvSpPr>
        <p:spPr>
          <a:xfrm>
            <a:off x="1287188" y="2719977"/>
            <a:ext cx="3134157" cy="800203"/>
          </a:xfrm>
          <a:prstGeom prst="rect">
            <a:avLst/>
          </a:prstGeom>
          <a:noFill/>
          <a:ln>
            <a:noFill/>
          </a:ln>
          <a:effectLst>
            <a:glow rad="1905000">
              <a:srgbClr val="F14124">
                <a:alpha val="40000"/>
              </a:srgbClr>
            </a:glow>
            <a:softEdge rad="1270000"/>
          </a:effectLst>
        </p:spPr>
        <p:txBody>
          <a:bodyPr wrap="none" lIns="91423" tIns="45712" rIns="91423" bIns="45712">
            <a:spAutoFit/>
          </a:bodyPr>
          <a:lstStyle/>
          <a:p>
            <a:pPr algn="ctr"/>
            <a:r>
              <a:rPr lang="zh-CN" altLang="en-US" sz="4600" b="1">
                <a:solidFill>
                  <a:srgbClr val="4472C4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插值与拟合</a:t>
            </a:r>
            <a:endParaRPr lang="zh-CN" altLang="en-US" sz="4600" b="1" dirty="0">
              <a:solidFill>
                <a:srgbClr val="4472C4"/>
              </a:solidFill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9720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3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70" accel="100000" fill="hold">
                                          <p:stCondLst>
                                            <p:cond delay="63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00"/>
                            </p:stCondLst>
                            <p:childTnLst>
                              <p:par>
                                <p:cTn id="12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22676132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2755" progId="Word.Document.12">
                  <p:embed/>
                </p:oleObj>
              </mc:Choice>
              <mc:Fallback>
                <p:oleObj name="Document" r:id="rId2" imgW="8129635" imgH="29227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C9C11BA0-3474-47E9-BE1B-CA4CD4D6074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25480590"/>
              </p:ext>
            </p:extLst>
          </p:nvPr>
        </p:nvGraphicFramePr>
        <p:xfrm>
          <a:off x="585601" y="2668961"/>
          <a:ext cx="7861300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8129635" imgH="4058861" progId="Word.Document.12">
                  <p:embed/>
                </p:oleObj>
              </mc:Choice>
              <mc:Fallback>
                <p:oleObj name="Document" r:id="rId4" imgW="8129635" imgH="4058861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C9C11BA0-3474-47E9-BE1B-CA4CD4D607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85601" y="2668961"/>
                        <a:ext cx="7861300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11884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34218901"/>
              </p:ext>
            </p:extLst>
          </p:nvPr>
        </p:nvGraphicFramePr>
        <p:xfrm>
          <a:off x="531813" y="804863"/>
          <a:ext cx="7861300" cy="4981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154264" progId="Word.Document.12">
                  <p:embed/>
                </p:oleObj>
              </mc:Choice>
              <mc:Fallback>
                <p:oleObj name="Document" r:id="rId2" imgW="8129635" imgH="515426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49815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25966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49159241"/>
              </p:ext>
            </p:extLst>
          </p:nvPr>
        </p:nvGraphicFramePr>
        <p:xfrm>
          <a:off x="531813" y="804863"/>
          <a:ext cx="7861300" cy="4586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757671" progId="Word.Document.12">
                  <p:embed/>
                </p:oleObj>
              </mc:Choice>
              <mc:Fallback>
                <p:oleObj name="Document" r:id="rId2" imgW="8129635" imgH="4757671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45862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93761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94735720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2755" progId="Word.Document.12">
                  <p:embed/>
                </p:oleObj>
              </mc:Choice>
              <mc:Fallback>
                <p:oleObj name="Document" r:id="rId2" imgW="8129635" imgH="29227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C9C11BA0-3474-47E9-BE1B-CA4CD4D6074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83129178"/>
              </p:ext>
            </p:extLst>
          </p:nvPr>
        </p:nvGraphicFramePr>
        <p:xfrm>
          <a:off x="641350" y="2077291"/>
          <a:ext cx="7861300" cy="420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8129635" imgH="4361078" progId="Word.Document.12">
                  <p:embed/>
                </p:oleObj>
              </mc:Choice>
              <mc:Fallback>
                <p:oleObj name="Document" r:id="rId4" imgW="8129635" imgH="4361078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C9C11BA0-3474-47E9-BE1B-CA4CD4D607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41350" y="2077291"/>
                        <a:ext cx="7861300" cy="420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66250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8114229"/>
              </p:ext>
            </p:extLst>
          </p:nvPr>
        </p:nvGraphicFramePr>
        <p:xfrm>
          <a:off x="531813" y="804863"/>
          <a:ext cx="7861300" cy="3330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452625" progId="Word.Document.12">
                  <p:embed/>
                </p:oleObj>
              </mc:Choice>
              <mc:Fallback>
                <p:oleObj name="Document" r:id="rId2" imgW="8129635" imgH="345262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33305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82337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22869801"/>
              </p:ext>
            </p:extLst>
          </p:nvPr>
        </p:nvGraphicFramePr>
        <p:xfrm>
          <a:off x="533400" y="804863"/>
          <a:ext cx="7783513" cy="2787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2755" progId="Word.Document.12">
                  <p:embed/>
                </p:oleObj>
              </mc:Choice>
              <mc:Fallback>
                <p:oleObj name="Document" r:id="rId2" imgW="8129635" imgH="29227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3400" y="804863"/>
                        <a:ext cx="7783513" cy="2787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58327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131AFCD-D6CC-4F37-B00A-F896AC4D0E3F}"/>
              </a:ext>
            </a:extLst>
          </p:cNvPr>
          <p:cNvSpPr txBox="1"/>
          <p:nvPr/>
        </p:nvSpPr>
        <p:spPr>
          <a:xfrm>
            <a:off x="761066" y="899512"/>
            <a:ext cx="740753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/>
              <a:t>clc, clear</a:t>
            </a:r>
            <a:endParaRPr lang="zh-CN" altLang="zh-CN" sz="2800"/>
          </a:p>
          <a:p>
            <a:r>
              <a:rPr lang="en-US" altLang="zh-CN" sz="2800" b="1"/>
              <a:t>x0=[1:6]'; y0=[16, 18, 21, 17, 15, 12]';</a:t>
            </a:r>
            <a:endParaRPr lang="zh-CN" altLang="zh-CN" sz="2800"/>
          </a:p>
          <a:p>
            <a:r>
              <a:rPr lang="en-US" altLang="zh-CN" sz="2800" b="1"/>
              <a:t>A=vander(x0), p=A\y0</a:t>
            </a:r>
            <a:endParaRPr lang="zh-CN" altLang="zh-CN" sz="2800"/>
          </a:p>
          <a:p>
            <a:r>
              <a:rPr lang="en-US" altLang="zh-CN" sz="2800" b="1"/>
              <a:t>x=[1.5, 2.6];</a:t>
            </a:r>
            <a:endParaRPr lang="zh-CN" altLang="zh-CN" sz="2800"/>
          </a:p>
          <a:p>
            <a:r>
              <a:rPr lang="en-US" altLang="zh-CN" sz="2800" b="1"/>
              <a:t>yh=polyval(p,x)  %</a:t>
            </a:r>
            <a:r>
              <a:rPr lang="zh-CN" altLang="zh-CN" sz="2800" b="1"/>
              <a:t>求估计值</a:t>
            </a:r>
            <a:endParaRPr lang="zh-CN" altLang="zh-CN" sz="2800"/>
          </a:p>
        </p:txBody>
      </p:sp>
    </p:spTree>
    <p:extLst>
      <p:ext uri="{BB962C8B-B14F-4D97-AF65-F5344CB8AC3E}">
        <p14:creationId xmlns:p14="http://schemas.microsoft.com/office/powerpoint/2010/main" val="1275495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D1171C8D-6327-4622-A38D-DA77EB5ED0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29980770"/>
              </p:ext>
            </p:extLst>
          </p:nvPr>
        </p:nvGraphicFramePr>
        <p:xfrm>
          <a:off x="538162" y="1418571"/>
          <a:ext cx="8067675" cy="5862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5947089" progId="Word.Document.12">
                  <p:embed/>
                </p:oleObj>
              </mc:Choice>
              <mc:Fallback>
                <p:oleObj name="Document" r:id="rId2" imgW="8153322" imgH="5947089" progId="Word.Document.12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D1171C8D-6327-4622-A38D-DA77EB5ED0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8162" y="1418571"/>
                        <a:ext cx="8067675" cy="58626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B8DC3E65-1ED8-4E27-8166-5B4FC188AF4F}"/>
              </a:ext>
            </a:extLst>
          </p:cNvPr>
          <p:cNvSpPr txBox="1"/>
          <p:nvPr/>
        </p:nvSpPr>
        <p:spPr>
          <a:xfrm>
            <a:off x="384870" y="772240"/>
            <a:ext cx="80195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0293B8"/>
                </a:solidFill>
              </a:rPr>
              <a:t>3.</a:t>
            </a:r>
            <a:r>
              <a:rPr lang="zh-CN" altLang="zh-CN" sz="3600" b="1">
                <a:solidFill>
                  <a:srgbClr val="0293B8"/>
                </a:solidFill>
              </a:rPr>
              <a:t>拉格朗日插值方法</a:t>
            </a:r>
            <a:endParaRPr lang="zh-CN" altLang="en-US" sz="3600" b="1" dirty="0">
              <a:solidFill>
                <a:srgbClr val="0293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1317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24322902"/>
              </p:ext>
            </p:extLst>
          </p:nvPr>
        </p:nvGraphicFramePr>
        <p:xfrm>
          <a:off x="538163" y="806450"/>
          <a:ext cx="7893050" cy="3738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865428" progId="Word.Document.12">
                  <p:embed/>
                </p:oleObj>
              </mc:Choice>
              <mc:Fallback>
                <p:oleObj name="Document" r:id="rId2" imgW="8129635" imgH="3865428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8163" y="806450"/>
                        <a:ext cx="7893050" cy="37385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64392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62863663"/>
              </p:ext>
            </p:extLst>
          </p:nvPr>
        </p:nvGraphicFramePr>
        <p:xfrm>
          <a:off x="538163" y="806450"/>
          <a:ext cx="7893050" cy="2824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2755" progId="Word.Document.12">
                  <p:embed/>
                </p:oleObj>
              </mc:Choice>
              <mc:Fallback>
                <p:oleObj name="Document" r:id="rId2" imgW="8129635" imgH="29227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8163" y="806450"/>
                        <a:ext cx="7893050" cy="28241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C9C11BA0-3474-47E9-BE1B-CA4CD4D6074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76597759"/>
              </p:ext>
            </p:extLst>
          </p:nvPr>
        </p:nvGraphicFramePr>
        <p:xfrm>
          <a:off x="536576" y="2218532"/>
          <a:ext cx="7894637" cy="2824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8129635" imgH="2922755" progId="Word.Document.12">
                  <p:embed/>
                </p:oleObj>
              </mc:Choice>
              <mc:Fallback>
                <p:oleObj name="Document" r:id="rId4" imgW="8129635" imgH="2922755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C9C11BA0-3474-47E9-BE1B-CA4CD4D607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36576" y="2218532"/>
                        <a:ext cx="7894637" cy="28241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7552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>
            <a:extLst>
              <a:ext uri="{FF2B5EF4-FFF2-40B4-BE49-F238E27FC236}">
                <a16:creationId xmlns:a16="http://schemas.microsoft.com/office/drawing/2014/main" id="{5308C7BE-2642-4736-9E33-AF112EB4DA35}"/>
              </a:ext>
            </a:extLst>
          </p:cNvPr>
          <p:cNvSpPr/>
          <p:nvPr/>
        </p:nvSpPr>
        <p:spPr>
          <a:xfrm>
            <a:off x="4164449" y="1260414"/>
            <a:ext cx="342375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200" b="1" dirty="0">
                <a:solidFill>
                  <a:srgbClr val="07499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 </a:t>
            </a:r>
            <a:r>
              <a:rPr lang="en-US" altLang="zh-CN" sz="3200" b="1" dirty="0">
                <a:solidFill>
                  <a:srgbClr val="07499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</a:p>
        </p:txBody>
      </p:sp>
      <p:sp>
        <p:nvSpPr>
          <p:cNvPr id="25" name="标题层">
            <a:extLst>
              <a:ext uri="{FF2B5EF4-FFF2-40B4-BE49-F238E27FC236}">
                <a16:creationId xmlns:a16="http://schemas.microsoft.com/office/drawing/2014/main" id="{289EE185-15D4-49EA-AEB9-3FFA96A3DE44}"/>
              </a:ext>
            </a:extLst>
          </p:cNvPr>
          <p:cNvSpPr txBox="1"/>
          <p:nvPr/>
        </p:nvSpPr>
        <p:spPr bwMode="auto">
          <a:xfrm>
            <a:off x="3599648" y="1957062"/>
            <a:ext cx="799176" cy="553974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2800" kern="0" dirty="0">
                <a:solidFill>
                  <a:srgbClr val="595959"/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01</a:t>
            </a:r>
            <a:endParaRPr lang="zh-CN" altLang="en-US" sz="2800" kern="0" dirty="0">
              <a:solidFill>
                <a:srgbClr val="595959"/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718FAC01-9E0B-4A9C-89F8-46B2593347C3}"/>
              </a:ext>
            </a:extLst>
          </p:cNvPr>
          <p:cNvCxnSpPr/>
          <p:nvPr/>
        </p:nvCxnSpPr>
        <p:spPr>
          <a:xfrm>
            <a:off x="4478620" y="2027663"/>
            <a:ext cx="0" cy="556586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27" name="标题层">
            <a:extLst>
              <a:ext uri="{FF2B5EF4-FFF2-40B4-BE49-F238E27FC236}">
                <a16:creationId xmlns:a16="http://schemas.microsoft.com/office/drawing/2014/main" id="{51938E92-37AE-4E13-A2FF-6393A85AC71B}"/>
              </a:ext>
            </a:extLst>
          </p:cNvPr>
          <p:cNvSpPr txBox="1"/>
          <p:nvPr/>
        </p:nvSpPr>
        <p:spPr bwMode="auto">
          <a:xfrm>
            <a:off x="4569888" y="1957062"/>
            <a:ext cx="7054567" cy="553974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140">
              <a:defRPr/>
            </a:pPr>
            <a:r>
              <a:rPr lang="zh-CN" altLang="en-US" sz="2800" b="1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插值方法</a:t>
            </a:r>
            <a:endParaRPr lang="zh-CN" altLang="en-US" sz="2800" b="1" dirty="0">
              <a:solidFill>
                <a:srgbClr val="59595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9" name="标题层">
            <a:extLst>
              <a:ext uri="{FF2B5EF4-FFF2-40B4-BE49-F238E27FC236}">
                <a16:creationId xmlns:a16="http://schemas.microsoft.com/office/drawing/2014/main" id="{69F96B8F-7F7E-458C-9521-1895BE024912}"/>
              </a:ext>
            </a:extLst>
          </p:cNvPr>
          <p:cNvSpPr txBox="1"/>
          <p:nvPr/>
        </p:nvSpPr>
        <p:spPr bwMode="auto">
          <a:xfrm>
            <a:off x="3607670" y="2734867"/>
            <a:ext cx="799176" cy="553974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2800" kern="0" dirty="0">
                <a:solidFill>
                  <a:srgbClr val="595959"/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02</a:t>
            </a:r>
            <a:endParaRPr lang="zh-CN" altLang="en-US" sz="2800" kern="0" dirty="0">
              <a:solidFill>
                <a:srgbClr val="595959"/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0DEC1C30-64E8-4FC7-82F8-9072EBE9B3F8}"/>
              </a:ext>
            </a:extLst>
          </p:cNvPr>
          <p:cNvCxnSpPr/>
          <p:nvPr/>
        </p:nvCxnSpPr>
        <p:spPr>
          <a:xfrm>
            <a:off x="4486642" y="2805468"/>
            <a:ext cx="0" cy="556586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39" name="标题层">
            <a:extLst>
              <a:ext uri="{FF2B5EF4-FFF2-40B4-BE49-F238E27FC236}">
                <a16:creationId xmlns:a16="http://schemas.microsoft.com/office/drawing/2014/main" id="{0DABE6CB-D4FC-4026-ADC9-2F5F9B8AE2CA}"/>
              </a:ext>
            </a:extLst>
          </p:cNvPr>
          <p:cNvSpPr txBox="1"/>
          <p:nvPr/>
        </p:nvSpPr>
        <p:spPr bwMode="auto">
          <a:xfrm>
            <a:off x="4577917" y="2783770"/>
            <a:ext cx="4566083" cy="553974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140">
              <a:defRPr/>
            </a:pPr>
            <a:r>
              <a:rPr lang="en-US" altLang="zh-CN" sz="2800" b="1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MATLAB</a:t>
            </a:r>
            <a:r>
              <a:rPr lang="zh-CN" altLang="en-US" sz="2800" b="1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一维插值及应用</a:t>
            </a:r>
            <a:endParaRPr lang="zh-CN" altLang="en-US" sz="2800" b="1" dirty="0">
              <a:solidFill>
                <a:srgbClr val="59595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标题层">
            <a:extLst>
              <a:ext uri="{FF2B5EF4-FFF2-40B4-BE49-F238E27FC236}">
                <a16:creationId xmlns:a16="http://schemas.microsoft.com/office/drawing/2014/main" id="{5A9FEC25-0A79-45F7-923F-93795BA6D34E}"/>
              </a:ext>
            </a:extLst>
          </p:cNvPr>
          <p:cNvSpPr txBox="1"/>
          <p:nvPr/>
        </p:nvSpPr>
        <p:spPr bwMode="auto">
          <a:xfrm>
            <a:off x="3609298" y="3570948"/>
            <a:ext cx="799176" cy="553974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2800" kern="0" dirty="0">
                <a:solidFill>
                  <a:srgbClr val="595959"/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03</a:t>
            </a:r>
            <a:endParaRPr lang="zh-CN" altLang="en-US" sz="2800" kern="0" dirty="0">
              <a:solidFill>
                <a:srgbClr val="595959"/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E40333FD-AA1A-4909-AB9B-8A573DD162F0}"/>
              </a:ext>
            </a:extLst>
          </p:cNvPr>
          <p:cNvCxnSpPr/>
          <p:nvPr/>
        </p:nvCxnSpPr>
        <p:spPr>
          <a:xfrm>
            <a:off x="4488270" y="3641549"/>
            <a:ext cx="0" cy="556586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11" name="标题层">
            <a:extLst>
              <a:ext uri="{FF2B5EF4-FFF2-40B4-BE49-F238E27FC236}">
                <a16:creationId xmlns:a16="http://schemas.microsoft.com/office/drawing/2014/main" id="{27705A23-6A90-4D49-A7D8-B4838740F1E6}"/>
              </a:ext>
            </a:extLst>
          </p:cNvPr>
          <p:cNvSpPr txBox="1"/>
          <p:nvPr/>
        </p:nvSpPr>
        <p:spPr bwMode="auto">
          <a:xfrm>
            <a:off x="4655731" y="3635578"/>
            <a:ext cx="5209921" cy="553974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140">
              <a:defRPr/>
            </a:pPr>
            <a:r>
              <a:rPr lang="en-US" altLang="zh-CN" sz="2800" b="1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MATLAB</a:t>
            </a:r>
            <a:r>
              <a:rPr lang="zh-CN" altLang="en-US" sz="2800" b="1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二维插值及应用</a:t>
            </a:r>
            <a:endParaRPr lang="zh-CN" altLang="en-US" sz="2800" b="1" dirty="0">
              <a:solidFill>
                <a:srgbClr val="59595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" name="标题层">
            <a:extLst>
              <a:ext uri="{FF2B5EF4-FFF2-40B4-BE49-F238E27FC236}">
                <a16:creationId xmlns:a16="http://schemas.microsoft.com/office/drawing/2014/main" id="{FFF521AE-FEB0-4901-AC67-B778052BCDF1}"/>
              </a:ext>
            </a:extLst>
          </p:cNvPr>
          <p:cNvSpPr txBox="1"/>
          <p:nvPr/>
        </p:nvSpPr>
        <p:spPr bwMode="auto">
          <a:xfrm>
            <a:off x="3613781" y="4395698"/>
            <a:ext cx="799176" cy="553974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2800" kern="0" dirty="0">
                <a:solidFill>
                  <a:srgbClr val="595959"/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04</a:t>
            </a:r>
            <a:endParaRPr lang="zh-CN" altLang="en-US" sz="2800" kern="0" dirty="0">
              <a:solidFill>
                <a:srgbClr val="595959"/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68FB52F2-5A68-45AF-AFAF-E4D38BE15F2C}"/>
              </a:ext>
            </a:extLst>
          </p:cNvPr>
          <p:cNvCxnSpPr/>
          <p:nvPr/>
        </p:nvCxnSpPr>
        <p:spPr>
          <a:xfrm>
            <a:off x="4492753" y="4466299"/>
            <a:ext cx="0" cy="556586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14" name="标题层">
            <a:extLst>
              <a:ext uri="{FF2B5EF4-FFF2-40B4-BE49-F238E27FC236}">
                <a16:creationId xmlns:a16="http://schemas.microsoft.com/office/drawing/2014/main" id="{40D26C12-7B68-48D0-9852-23A7B47E7FAD}"/>
              </a:ext>
            </a:extLst>
          </p:cNvPr>
          <p:cNvSpPr txBox="1"/>
          <p:nvPr/>
        </p:nvSpPr>
        <p:spPr bwMode="auto">
          <a:xfrm>
            <a:off x="4584021" y="4395698"/>
            <a:ext cx="4666951" cy="553974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140">
              <a:defRPr/>
            </a:pPr>
            <a:r>
              <a:rPr lang="zh-CN" altLang="en-US" sz="2800" b="1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拟合</a:t>
            </a:r>
            <a:endParaRPr lang="zh-CN" altLang="en-US" sz="2800" b="1" dirty="0">
              <a:solidFill>
                <a:srgbClr val="59595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" name="标题层">
            <a:extLst>
              <a:ext uri="{FF2B5EF4-FFF2-40B4-BE49-F238E27FC236}">
                <a16:creationId xmlns:a16="http://schemas.microsoft.com/office/drawing/2014/main" id="{F96FD034-6E22-4E44-9106-D26A049201D9}"/>
              </a:ext>
            </a:extLst>
          </p:cNvPr>
          <p:cNvSpPr txBox="1"/>
          <p:nvPr/>
        </p:nvSpPr>
        <p:spPr bwMode="auto">
          <a:xfrm>
            <a:off x="3607670" y="5263770"/>
            <a:ext cx="799176" cy="553974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2800" kern="0">
                <a:solidFill>
                  <a:srgbClr val="595959"/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05</a:t>
            </a:r>
            <a:endParaRPr lang="zh-CN" altLang="en-US" sz="2800" kern="0" dirty="0">
              <a:solidFill>
                <a:srgbClr val="595959"/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EAB1AE78-9072-461E-A2BE-A9DBF4448C93}"/>
              </a:ext>
            </a:extLst>
          </p:cNvPr>
          <p:cNvCxnSpPr/>
          <p:nvPr/>
        </p:nvCxnSpPr>
        <p:spPr>
          <a:xfrm>
            <a:off x="4486642" y="5334371"/>
            <a:ext cx="0" cy="556586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17" name="标题层">
            <a:extLst>
              <a:ext uri="{FF2B5EF4-FFF2-40B4-BE49-F238E27FC236}">
                <a16:creationId xmlns:a16="http://schemas.microsoft.com/office/drawing/2014/main" id="{60E440EB-D22A-4994-9586-E9D1381A5F6B}"/>
              </a:ext>
            </a:extLst>
          </p:cNvPr>
          <p:cNvSpPr txBox="1"/>
          <p:nvPr/>
        </p:nvSpPr>
        <p:spPr bwMode="auto">
          <a:xfrm>
            <a:off x="4577910" y="5263770"/>
            <a:ext cx="4666951" cy="553974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140">
              <a:defRPr/>
            </a:pPr>
            <a:r>
              <a:rPr lang="zh-CN" altLang="en-US" sz="2800" b="1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函数逼近</a:t>
            </a:r>
            <a:endParaRPr lang="zh-CN" altLang="en-US" sz="2800" b="1" dirty="0">
              <a:solidFill>
                <a:srgbClr val="59595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8" name="标题层">
            <a:extLst>
              <a:ext uri="{FF2B5EF4-FFF2-40B4-BE49-F238E27FC236}">
                <a16:creationId xmlns:a16="http://schemas.microsoft.com/office/drawing/2014/main" id="{B870A837-94F4-4EC2-B998-C020D374E79B}"/>
              </a:ext>
            </a:extLst>
          </p:cNvPr>
          <p:cNvSpPr txBox="1"/>
          <p:nvPr/>
        </p:nvSpPr>
        <p:spPr bwMode="auto">
          <a:xfrm>
            <a:off x="3612153" y="6034732"/>
            <a:ext cx="799176" cy="553974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2800" kern="0">
                <a:solidFill>
                  <a:srgbClr val="595959"/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06</a:t>
            </a:r>
            <a:endParaRPr lang="zh-CN" altLang="en-US" sz="2800" kern="0" dirty="0">
              <a:solidFill>
                <a:srgbClr val="595959"/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E2A53070-F508-4D77-A54B-841D625AB08D}"/>
              </a:ext>
            </a:extLst>
          </p:cNvPr>
          <p:cNvCxnSpPr/>
          <p:nvPr/>
        </p:nvCxnSpPr>
        <p:spPr>
          <a:xfrm>
            <a:off x="4491125" y="6105333"/>
            <a:ext cx="0" cy="556586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20" name="标题层">
            <a:extLst>
              <a:ext uri="{FF2B5EF4-FFF2-40B4-BE49-F238E27FC236}">
                <a16:creationId xmlns:a16="http://schemas.microsoft.com/office/drawing/2014/main" id="{9DD057A4-086F-49BF-902B-59494ED4D3E5}"/>
              </a:ext>
            </a:extLst>
          </p:cNvPr>
          <p:cNvSpPr txBox="1"/>
          <p:nvPr/>
        </p:nvSpPr>
        <p:spPr bwMode="auto">
          <a:xfrm>
            <a:off x="4582393" y="6034732"/>
            <a:ext cx="4666951" cy="553974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140">
              <a:defRPr/>
            </a:pPr>
            <a:r>
              <a:rPr lang="zh-CN" altLang="en-US" sz="2800" b="1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黄河小浪底调水调沙问题</a:t>
            </a:r>
            <a:endParaRPr lang="zh-CN" altLang="en-US" sz="2800" b="1" dirty="0">
              <a:solidFill>
                <a:srgbClr val="595959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97071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950"/>
                            </p:stCondLst>
                            <p:childTnLst>
                              <p:par>
                                <p:cTn id="13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6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6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50"/>
                            </p:stCondLst>
                            <p:childTnLst>
                              <p:par>
                                <p:cTn id="19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4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4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4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4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950"/>
                            </p:stCondLst>
                            <p:childTnLst>
                              <p:par>
                                <p:cTn id="28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6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6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6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50"/>
                            </p:stCondLst>
                            <p:childTnLst>
                              <p:par>
                                <p:cTn id="34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4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4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4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4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950"/>
                            </p:stCondLst>
                            <p:childTnLst>
                              <p:par>
                                <p:cTn id="43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6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6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6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550"/>
                            </p:stCondLst>
                            <p:childTnLst>
                              <p:par>
                                <p:cTn id="49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4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4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3950"/>
                            </p:stCondLst>
                            <p:childTnLst>
                              <p:par>
                                <p:cTn id="58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6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6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6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4550"/>
                            </p:stCondLst>
                            <p:childTnLst>
                              <p:par>
                                <p:cTn id="64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4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4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4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4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4950"/>
                            </p:stCondLst>
                            <p:childTnLst>
                              <p:par>
                                <p:cTn id="73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6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6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6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550"/>
                            </p:stCondLst>
                            <p:childTnLst>
                              <p:par>
                                <p:cTn id="79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4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4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4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4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5950"/>
                            </p:stCondLst>
                            <p:childTnLst>
                              <p:par>
                                <p:cTn id="88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6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6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6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6550"/>
                            </p:stCondLst>
                            <p:childTnLst>
                              <p:par>
                                <p:cTn id="94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4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4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4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4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7" grpId="0"/>
      <p:bldP spid="29" grpId="0"/>
      <p:bldP spid="39" grpId="0"/>
      <p:bldP spid="9" grpId="0"/>
      <p:bldP spid="11" grpId="0"/>
      <p:bldP spid="12" grpId="0"/>
      <p:bldP spid="14" grpId="0"/>
      <p:bldP spid="15" grpId="0"/>
      <p:bldP spid="17" grpId="0"/>
      <p:bldP spid="18" grpId="0"/>
      <p:bldP spid="2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131AFCD-D6CC-4F37-B00A-F896AC4D0E3F}"/>
              </a:ext>
            </a:extLst>
          </p:cNvPr>
          <p:cNvSpPr txBox="1"/>
          <p:nvPr/>
        </p:nvSpPr>
        <p:spPr>
          <a:xfrm>
            <a:off x="868232" y="687477"/>
            <a:ext cx="7407536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/>
              <a:t>function y=lagrange(x0,y0,x);</a:t>
            </a:r>
            <a:endParaRPr lang="zh-CN" altLang="zh-CN" sz="2400"/>
          </a:p>
          <a:p>
            <a:r>
              <a:rPr lang="en-US" altLang="zh-CN" sz="2400" b="1"/>
              <a:t>n=length(x0);m=length(x);</a:t>
            </a:r>
            <a:endParaRPr lang="zh-CN" altLang="zh-CN" sz="2400"/>
          </a:p>
          <a:p>
            <a:r>
              <a:rPr lang="en-US" altLang="zh-CN" sz="2400" b="1"/>
              <a:t>for i=1:m</a:t>
            </a:r>
            <a:endParaRPr lang="zh-CN" altLang="zh-CN" sz="2400"/>
          </a:p>
          <a:p>
            <a:r>
              <a:rPr lang="en-US" altLang="zh-CN" sz="2400" b="1"/>
              <a:t>   z=x(i); s=0.0;</a:t>
            </a:r>
            <a:endParaRPr lang="zh-CN" altLang="zh-CN" sz="2400"/>
          </a:p>
          <a:p>
            <a:r>
              <a:rPr lang="en-US" altLang="zh-CN" sz="2400" b="1"/>
              <a:t>   for k=1:n</a:t>
            </a:r>
            <a:endParaRPr lang="zh-CN" altLang="zh-CN" sz="2400"/>
          </a:p>
          <a:p>
            <a:r>
              <a:rPr lang="en-US" altLang="zh-CN" sz="2400" b="1"/>
              <a:t>      p=1.0;</a:t>
            </a:r>
            <a:endParaRPr lang="zh-CN" altLang="zh-CN" sz="2400"/>
          </a:p>
          <a:p>
            <a:r>
              <a:rPr lang="en-US" altLang="zh-CN" sz="2400" b="1"/>
              <a:t>      for j=1:n</a:t>
            </a:r>
            <a:endParaRPr lang="zh-CN" altLang="zh-CN" sz="2400"/>
          </a:p>
          <a:p>
            <a:r>
              <a:rPr lang="en-US" altLang="zh-CN" sz="2400" b="1"/>
              <a:t>         if j~=k</a:t>
            </a:r>
            <a:endParaRPr lang="zh-CN" altLang="zh-CN" sz="2400"/>
          </a:p>
          <a:p>
            <a:r>
              <a:rPr lang="en-US" altLang="zh-CN" sz="2400" b="1"/>
              <a:t>            p=p*(z-x0(j))/(x0(k)-x0(j));</a:t>
            </a:r>
            <a:endParaRPr lang="zh-CN" altLang="zh-CN" sz="2400"/>
          </a:p>
          <a:p>
            <a:r>
              <a:rPr lang="en-US" altLang="zh-CN" sz="2400" b="1"/>
              <a:t>         end</a:t>
            </a:r>
            <a:endParaRPr lang="zh-CN" altLang="zh-CN" sz="2400"/>
          </a:p>
          <a:p>
            <a:r>
              <a:rPr lang="en-US" altLang="zh-CN" sz="2400" b="1"/>
              <a:t>      end</a:t>
            </a:r>
            <a:endParaRPr lang="zh-CN" altLang="zh-CN" sz="2400"/>
          </a:p>
          <a:p>
            <a:r>
              <a:rPr lang="en-US" altLang="zh-CN" sz="2400" b="1"/>
              <a:t>      s=p*y0(k)+s;</a:t>
            </a:r>
            <a:endParaRPr lang="zh-CN" altLang="zh-CN" sz="2400"/>
          </a:p>
          <a:p>
            <a:r>
              <a:rPr lang="en-US" altLang="zh-CN" sz="2400" b="1"/>
              <a:t>   end</a:t>
            </a:r>
            <a:endParaRPr lang="zh-CN" altLang="zh-CN" sz="2400"/>
          </a:p>
          <a:p>
            <a:r>
              <a:rPr lang="en-US" altLang="zh-CN" sz="2400" b="1"/>
              <a:t>   y(i)=s;</a:t>
            </a:r>
            <a:endParaRPr lang="zh-CN" altLang="zh-CN" sz="2400"/>
          </a:p>
          <a:p>
            <a:r>
              <a:rPr lang="en-US" altLang="zh-CN" sz="2400" b="1"/>
              <a:t>end</a:t>
            </a:r>
            <a:endParaRPr lang="zh-CN" altLang="zh-CN" sz="2400"/>
          </a:p>
          <a:p>
            <a:r>
              <a:rPr lang="en-US" altLang="zh-CN" sz="2400" b="1"/>
              <a:t>end</a:t>
            </a:r>
            <a:endParaRPr lang="zh-CN" altLang="zh-CN" sz="2400" dirty="0"/>
          </a:p>
        </p:txBody>
      </p:sp>
    </p:spTree>
    <p:extLst>
      <p:ext uri="{BB962C8B-B14F-4D97-AF65-F5344CB8AC3E}">
        <p14:creationId xmlns:p14="http://schemas.microsoft.com/office/powerpoint/2010/main" val="3866054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131AFCD-D6CC-4F37-B00A-F896AC4D0E3F}"/>
              </a:ext>
            </a:extLst>
          </p:cNvPr>
          <p:cNvSpPr txBox="1"/>
          <p:nvPr/>
        </p:nvSpPr>
        <p:spPr>
          <a:xfrm>
            <a:off x="868232" y="687477"/>
            <a:ext cx="740753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800" b="1"/>
              <a:t>调用</a:t>
            </a:r>
            <a:r>
              <a:rPr lang="en-US" altLang="zh-CN" sz="2800" b="1"/>
              <a:t>Lagrange</a:t>
            </a:r>
            <a:r>
              <a:rPr lang="zh-CN" altLang="zh-CN" sz="2800" b="1"/>
              <a:t>插值函数的程序如下：</a:t>
            </a:r>
            <a:endParaRPr lang="zh-CN" altLang="zh-CN" sz="2800"/>
          </a:p>
          <a:p>
            <a:r>
              <a:rPr lang="en-US" altLang="zh-CN" sz="2800" b="1"/>
              <a:t>clc, clear</a:t>
            </a:r>
            <a:endParaRPr lang="zh-CN" altLang="zh-CN" sz="2800"/>
          </a:p>
          <a:p>
            <a:r>
              <a:rPr lang="en-US" altLang="zh-CN" sz="2800" b="1"/>
              <a:t>x0=[1:6]'; y0=[16, 18, 21, 17, 15, 12]';</a:t>
            </a:r>
            <a:endParaRPr lang="zh-CN" altLang="zh-CN" sz="2800"/>
          </a:p>
          <a:p>
            <a:r>
              <a:rPr lang="en-US" altLang="zh-CN" sz="2800" b="1"/>
              <a:t>x=[1.5, 2.6];</a:t>
            </a:r>
            <a:endParaRPr lang="zh-CN" altLang="zh-CN" sz="2800"/>
          </a:p>
          <a:p>
            <a:r>
              <a:rPr lang="en-US" altLang="zh-CN" sz="2800" b="1"/>
              <a:t>yh=lagrange(x0,y0,x)  %</a:t>
            </a:r>
            <a:r>
              <a:rPr lang="zh-CN" altLang="zh-CN" sz="2800" b="1"/>
              <a:t>求估计值</a:t>
            </a:r>
            <a:endParaRPr lang="zh-CN" altLang="zh-CN" sz="2800"/>
          </a:p>
        </p:txBody>
      </p:sp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525199FE-0988-4034-B4C7-D8D63D2C07C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01089135"/>
              </p:ext>
            </p:extLst>
          </p:nvPr>
        </p:nvGraphicFramePr>
        <p:xfrm>
          <a:off x="556745" y="3238873"/>
          <a:ext cx="7861300" cy="2811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2755" progId="Word.Document.12">
                  <p:embed/>
                </p:oleObj>
              </mc:Choice>
              <mc:Fallback>
                <p:oleObj name="Document" r:id="rId2" imgW="8129635" imgH="2922755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C9C11BA0-3474-47E9-BE1B-CA4CD4D607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56745" y="3238873"/>
                        <a:ext cx="7861300" cy="28114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40054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D1171C8D-6327-4622-A38D-DA77EB5ED0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88188997"/>
              </p:ext>
            </p:extLst>
          </p:nvPr>
        </p:nvGraphicFramePr>
        <p:xfrm>
          <a:off x="511175" y="1627188"/>
          <a:ext cx="8202613" cy="3925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3907572" progId="Word.Document.12">
                  <p:embed/>
                </p:oleObj>
              </mc:Choice>
              <mc:Fallback>
                <p:oleObj name="Document" r:id="rId2" imgW="8153322" imgH="3907572" progId="Word.Document.12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D1171C8D-6327-4622-A38D-DA77EB5ED0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11175" y="1627188"/>
                        <a:ext cx="8202613" cy="39258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B8DC3E65-1ED8-4E27-8166-5B4FC188AF4F}"/>
              </a:ext>
            </a:extLst>
          </p:cNvPr>
          <p:cNvSpPr txBox="1"/>
          <p:nvPr/>
        </p:nvSpPr>
        <p:spPr>
          <a:xfrm>
            <a:off x="384870" y="772240"/>
            <a:ext cx="80195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0293B8"/>
                </a:solidFill>
              </a:rPr>
              <a:t>4.</a:t>
            </a:r>
            <a:r>
              <a:rPr lang="zh-CN" altLang="zh-CN" sz="3600" b="1">
                <a:solidFill>
                  <a:srgbClr val="0293B8"/>
                </a:solidFill>
              </a:rPr>
              <a:t>牛顿（</a:t>
            </a:r>
            <a:r>
              <a:rPr lang="en-US" altLang="zh-CN" sz="3600" b="1">
                <a:solidFill>
                  <a:srgbClr val="0293B8"/>
                </a:solidFill>
              </a:rPr>
              <a:t>Newton</a:t>
            </a:r>
            <a:r>
              <a:rPr lang="zh-CN" altLang="zh-CN" sz="3600" b="1">
                <a:solidFill>
                  <a:srgbClr val="0293B8"/>
                </a:solidFill>
              </a:rPr>
              <a:t>）插值</a:t>
            </a:r>
            <a:endParaRPr lang="zh-CN" altLang="en-US" sz="3600" b="1" dirty="0">
              <a:solidFill>
                <a:srgbClr val="0293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7521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69381196"/>
              </p:ext>
            </p:extLst>
          </p:nvPr>
        </p:nvGraphicFramePr>
        <p:xfrm>
          <a:off x="457200" y="954088"/>
          <a:ext cx="7920038" cy="2824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2922755" progId="Word.Document.12">
                  <p:embed/>
                </p:oleObj>
              </mc:Choice>
              <mc:Fallback>
                <p:oleObj name="Document" r:id="rId2" imgW="8153322" imgH="29227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57200" y="954088"/>
                        <a:ext cx="7920038" cy="28241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C9C11BA0-3474-47E9-BE1B-CA4CD4D6074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08475924"/>
              </p:ext>
            </p:extLst>
          </p:nvPr>
        </p:nvGraphicFramePr>
        <p:xfrm>
          <a:off x="550863" y="3240088"/>
          <a:ext cx="7894637" cy="2878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8129635" imgH="2980388" progId="Word.Document.12">
                  <p:embed/>
                </p:oleObj>
              </mc:Choice>
              <mc:Fallback>
                <p:oleObj name="Document" r:id="rId4" imgW="8129635" imgH="2980388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C9C11BA0-3474-47E9-BE1B-CA4CD4D607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50863" y="3240088"/>
                        <a:ext cx="7894637" cy="2878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40387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03671400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2755" progId="Word.Document.12">
                  <p:embed/>
                </p:oleObj>
              </mc:Choice>
              <mc:Fallback>
                <p:oleObj name="Document" r:id="rId2" imgW="8129635" imgH="29227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27241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65264027"/>
              </p:ext>
            </p:extLst>
          </p:nvPr>
        </p:nvGraphicFramePr>
        <p:xfrm>
          <a:off x="538163" y="806450"/>
          <a:ext cx="7893050" cy="5729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905664" progId="Word.Document.12">
                  <p:embed/>
                </p:oleObj>
              </mc:Choice>
              <mc:Fallback>
                <p:oleObj name="Document" r:id="rId2" imgW="8129635" imgH="590566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8163" y="806450"/>
                        <a:ext cx="7893050" cy="57292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13250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46121767"/>
              </p:ext>
            </p:extLst>
          </p:nvPr>
        </p:nvGraphicFramePr>
        <p:xfrm>
          <a:off x="538163" y="806450"/>
          <a:ext cx="7893050" cy="3227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2755" progId="Word.Document.12">
                  <p:embed/>
                </p:oleObj>
              </mc:Choice>
              <mc:Fallback>
                <p:oleObj name="Document" r:id="rId2" imgW="8129635" imgH="29227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8163" y="806450"/>
                        <a:ext cx="7893050" cy="32273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C9C11BA0-3474-47E9-BE1B-CA4CD4D6074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81988500"/>
              </p:ext>
            </p:extLst>
          </p:nvPr>
        </p:nvGraphicFramePr>
        <p:xfrm>
          <a:off x="533400" y="3711575"/>
          <a:ext cx="7783513" cy="2787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8129635" imgH="2922755" progId="Word.Document.12">
                  <p:embed/>
                </p:oleObj>
              </mc:Choice>
              <mc:Fallback>
                <p:oleObj name="Document" r:id="rId4" imgW="8129635" imgH="2922755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C9C11BA0-3474-47E9-BE1B-CA4CD4D607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33400" y="3711575"/>
                        <a:ext cx="7783513" cy="2787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11251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94916372"/>
              </p:ext>
            </p:extLst>
          </p:nvPr>
        </p:nvGraphicFramePr>
        <p:xfrm>
          <a:off x="538163" y="806450"/>
          <a:ext cx="7893050" cy="2824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2755" progId="Word.Document.12">
                  <p:embed/>
                </p:oleObj>
              </mc:Choice>
              <mc:Fallback>
                <p:oleObj name="Document" r:id="rId2" imgW="8129635" imgH="29227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8163" y="806450"/>
                        <a:ext cx="7893050" cy="28241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C9C11BA0-3474-47E9-BE1B-CA4CD4D6074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83972822"/>
              </p:ext>
            </p:extLst>
          </p:nvPr>
        </p:nvGraphicFramePr>
        <p:xfrm>
          <a:off x="592931" y="3044481"/>
          <a:ext cx="7783513" cy="312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8129635" imgH="3273600" progId="Word.Document.12">
                  <p:embed/>
                </p:oleObj>
              </mc:Choice>
              <mc:Fallback>
                <p:oleObj name="Document" r:id="rId4" imgW="8129635" imgH="3273600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C9C11BA0-3474-47E9-BE1B-CA4CD4D607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92931" y="3044481"/>
                        <a:ext cx="7783513" cy="3124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17895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05336568"/>
              </p:ext>
            </p:extLst>
          </p:nvPr>
        </p:nvGraphicFramePr>
        <p:xfrm>
          <a:off x="533400" y="804863"/>
          <a:ext cx="7902575" cy="4616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761273" progId="Word.Document.12">
                  <p:embed/>
                </p:oleObj>
              </mc:Choice>
              <mc:Fallback>
                <p:oleObj name="Document" r:id="rId2" imgW="8129635" imgH="4761273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3400" y="804863"/>
                        <a:ext cx="7902575" cy="4616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34167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D1171C8D-6327-4622-A38D-DA77EB5ED0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26152224"/>
              </p:ext>
            </p:extLst>
          </p:nvPr>
        </p:nvGraphicFramePr>
        <p:xfrm>
          <a:off x="511175" y="1627188"/>
          <a:ext cx="8202613" cy="3711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3702612" progId="Word.Document.12">
                  <p:embed/>
                </p:oleObj>
              </mc:Choice>
              <mc:Fallback>
                <p:oleObj name="Document" r:id="rId2" imgW="8153322" imgH="3702612" progId="Word.Document.12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D1171C8D-6327-4622-A38D-DA77EB5ED0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11175" y="1627188"/>
                        <a:ext cx="8202613" cy="37115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B8DC3E65-1ED8-4E27-8166-5B4FC188AF4F}"/>
              </a:ext>
            </a:extLst>
          </p:cNvPr>
          <p:cNvSpPr txBox="1"/>
          <p:nvPr/>
        </p:nvSpPr>
        <p:spPr>
          <a:xfrm>
            <a:off x="384870" y="772240"/>
            <a:ext cx="80195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0293B8"/>
                </a:solidFill>
              </a:rPr>
              <a:t>5.</a:t>
            </a:r>
            <a:r>
              <a:rPr lang="zh-CN" altLang="en-US" sz="3600" b="1">
                <a:solidFill>
                  <a:srgbClr val="0293B8"/>
                </a:solidFill>
              </a:rPr>
              <a:t>分段线性</a:t>
            </a:r>
            <a:r>
              <a:rPr lang="zh-CN" altLang="zh-CN" sz="3600" b="1">
                <a:solidFill>
                  <a:srgbClr val="0293B8"/>
                </a:solidFill>
              </a:rPr>
              <a:t>插值</a:t>
            </a:r>
            <a:endParaRPr lang="zh-CN" altLang="en-US" sz="3600" b="1" dirty="0">
              <a:solidFill>
                <a:srgbClr val="0293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1664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6976902"/>
              </p:ext>
            </p:extLst>
          </p:nvPr>
        </p:nvGraphicFramePr>
        <p:xfrm>
          <a:off x="531813" y="804863"/>
          <a:ext cx="7861300" cy="305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2755" progId="Word.Document.12">
                  <p:embed/>
                </p:oleObj>
              </mc:Choice>
              <mc:Fallback>
                <p:oleObj name="Document" r:id="rId2" imgW="8129635" imgH="29227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3057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C9C11BA0-3474-47E9-BE1B-CA4CD4D6074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88676665"/>
              </p:ext>
            </p:extLst>
          </p:nvPr>
        </p:nvGraphicFramePr>
        <p:xfrm>
          <a:off x="558800" y="3233738"/>
          <a:ext cx="7861300" cy="401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8129635" imgH="4162962" progId="Word.Document.12">
                  <p:embed/>
                </p:oleObj>
              </mc:Choice>
              <mc:Fallback>
                <p:oleObj name="Document" r:id="rId4" imgW="8129635" imgH="416296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C9C11BA0-3474-47E9-BE1B-CA4CD4D607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58800" y="3233738"/>
                        <a:ext cx="7861300" cy="4013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12950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20799792"/>
              </p:ext>
            </p:extLst>
          </p:nvPr>
        </p:nvGraphicFramePr>
        <p:xfrm>
          <a:off x="538163" y="806450"/>
          <a:ext cx="7893050" cy="2824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2755" progId="Word.Document.12">
                  <p:embed/>
                </p:oleObj>
              </mc:Choice>
              <mc:Fallback>
                <p:oleObj name="Document" r:id="rId2" imgW="8129635" imgH="29227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8163" y="806450"/>
                        <a:ext cx="7893050" cy="28241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84842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95491344"/>
              </p:ext>
            </p:extLst>
          </p:nvPr>
        </p:nvGraphicFramePr>
        <p:xfrm>
          <a:off x="538163" y="806450"/>
          <a:ext cx="7893050" cy="2824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2755" progId="Word.Document.12">
                  <p:embed/>
                </p:oleObj>
              </mc:Choice>
              <mc:Fallback>
                <p:oleObj name="Document" r:id="rId2" imgW="8129635" imgH="29227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8163" y="806450"/>
                        <a:ext cx="7893050" cy="28241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C9C11BA0-3474-47E9-BE1B-CA4CD4D6074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58868604"/>
              </p:ext>
            </p:extLst>
          </p:nvPr>
        </p:nvGraphicFramePr>
        <p:xfrm>
          <a:off x="538163" y="2789514"/>
          <a:ext cx="7894637" cy="3833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8129635" imgH="3964846" progId="Word.Document.12">
                  <p:embed/>
                </p:oleObj>
              </mc:Choice>
              <mc:Fallback>
                <p:oleObj name="Document" r:id="rId4" imgW="8129635" imgH="3964846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C9C11BA0-3474-47E9-BE1B-CA4CD4D607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38163" y="2789514"/>
                        <a:ext cx="7894637" cy="38338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68566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58801139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2755" progId="Word.Document.12">
                  <p:embed/>
                </p:oleObj>
              </mc:Choice>
              <mc:Fallback>
                <p:oleObj name="Document" r:id="rId2" imgW="8129635" imgH="29227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13422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131AFCD-D6CC-4F37-B00A-F896AC4D0E3F}"/>
              </a:ext>
            </a:extLst>
          </p:cNvPr>
          <p:cNvSpPr txBox="1"/>
          <p:nvPr/>
        </p:nvSpPr>
        <p:spPr>
          <a:xfrm>
            <a:off x="774318" y="594712"/>
            <a:ext cx="7407536" cy="6093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00" b="1"/>
              <a:t>clc, clear, close all, global yx x</a:t>
            </a:r>
            <a:endParaRPr lang="zh-CN" altLang="zh-CN" sz="2600"/>
          </a:p>
          <a:p>
            <a:r>
              <a:rPr lang="en-US" altLang="zh-CN" sz="2600" b="1"/>
              <a:t>yx=@(x)1./(1+x.^2);</a:t>
            </a:r>
            <a:endParaRPr lang="zh-CN" altLang="zh-CN" sz="2600"/>
          </a:p>
          <a:p>
            <a:r>
              <a:rPr lang="en-US" altLang="zh-CN" sz="2600" b="1"/>
              <a:t>x=linspace(-5,5,100);</a:t>
            </a:r>
            <a:endParaRPr lang="zh-CN" altLang="zh-CN" sz="2600"/>
          </a:p>
          <a:p>
            <a:r>
              <a:rPr lang="en-US" altLang="zh-CN" sz="2600" b="1"/>
              <a:t>set(gca,'FontSize',15);</a:t>
            </a:r>
            <a:endParaRPr lang="zh-CN" altLang="zh-CN" sz="2600"/>
          </a:p>
          <a:p>
            <a:r>
              <a:rPr lang="en-US" altLang="zh-CN" sz="2600" b="1"/>
              <a:t>hold on, fun(6,1),fun(8,2),fun(10,3)</a:t>
            </a:r>
            <a:endParaRPr lang="zh-CN" altLang="zh-CN" sz="2600"/>
          </a:p>
          <a:p>
            <a:r>
              <a:rPr lang="en-US" altLang="zh-CN" sz="2600" b="1"/>
              <a:t>fplot(yx,[-5,5],'LineWidth',1.5)</a:t>
            </a:r>
            <a:endParaRPr lang="zh-CN" altLang="zh-CN" sz="2600"/>
          </a:p>
          <a:p>
            <a:r>
              <a:rPr lang="en-US" altLang="zh-CN" sz="2600" b="1"/>
              <a:t>legend({'$n=6$','$n=8$','$n=10$','$y=1/(1+x^2)$'},...</a:t>
            </a:r>
            <a:endParaRPr lang="zh-CN" altLang="zh-CN" sz="2600"/>
          </a:p>
          <a:p>
            <a:r>
              <a:rPr lang="en-US" altLang="zh-CN" sz="2600" b="1"/>
              <a:t>    'Interpreter','Latex','Location','north')</a:t>
            </a:r>
            <a:endParaRPr lang="zh-CN" altLang="zh-CN" sz="2600"/>
          </a:p>
          <a:p>
            <a:r>
              <a:rPr lang="en-US" altLang="zh-CN" sz="2600" b="1"/>
              <a:t>function fun(n,i)</a:t>
            </a:r>
            <a:endParaRPr lang="zh-CN" altLang="zh-CN" sz="2600"/>
          </a:p>
          <a:p>
            <a:r>
              <a:rPr lang="en-US" altLang="zh-CN" sz="2600" b="1"/>
              <a:t>global yx x</a:t>
            </a:r>
            <a:endParaRPr lang="zh-CN" altLang="zh-CN" sz="2600"/>
          </a:p>
          <a:p>
            <a:r>
              <a:rPr lang="en-US" altLang="zh-CN" sz="2600" b="1"/>
              <a:t>s = {'--*k', '-.k', '-pk'};</a:t>
            </a:r>
            <a:endParaRPr lang="zh-CN" altLang="zh-CN" sz="2600"/>
          </a:p>
          <a:p>
            <a:r>
              <a:rPr lang="en-US" altLang="zh-CN" sz="2600" b="1"/>
              <a:t>x0=linspace(-5,5,n+1);</a:t>
            </a:r>
            <a:endParaRPr lang="zh-CN" altLang="zh-CN" sz="2600"/>
          </a:p>
          <a:p>
            <a:r>
              <a:rPr lang="en-US" altLang="zh-CN" sz="2600" b="1"/>
              <a:t>y0=yx(x0); y=lagrange(x0,y0,x);</a:t>
            </a:r>
            <a:endParaRPr lang="zh-CN" altLang="zh-CN" sz="2600"/>
          </a:p>
          <a:p>
            <a:r>
              <a:rPr lang="en-US" altLang="zh-CN" sz="2600" b="1"/>
              <a:t>plot(x,y,s{i})</a:t>
            </a:r>
            <a:endParaRPr lang="zh-CN" altLang="zh-CN" sz="2600"/>
          </a:p>
          <a:p>
            <a:r>
              <a:rPr lang="en-US" altLang="zh-CN" sz="2600" b="1"/>
              <a:t>end</a:t>
            </a:r>
            <a:endParaRPr lang="zh-CN" altLang="zh-CN" sz="2600"/>
          </a:p>
        </p:txBody>
      </p:sp>
    </p:spTree>
    <p:extLst>
      <p:ext uri="{BB962C8B-B14F-4D97-AF65-F5344CB8AC3E}">
        <p14:creationId xmlns:p14="http://schemas.microsoft.com/office/powerpoint/2010/main" val="143983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61056207"/>
              </p:ext>
            </p:extLst>
          </p:nvPr>
        </p:nvGraphicFramePr>
        <p:xfrm>
          <a:off x="538163" y="806450"/>
          <a:ext cx="7893050" cy="410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234284" progId="Word.Document.12">
                  <p:embed/>
                </p:oleObj>
              </mc:Choice>
              <mc:Fallback>
                <p:oleObj name="Document" r:id="rId2" imgW="8129635" imgH="423428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8163" y="806450"/>
                        <a:ext cx="7893050" cy="4102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3216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69600427"/>
              </p:ext>
            </p:extLst>
          </p:nvPr>
        </p:nvGraphicFramePr>
        <p:xfrm>
          <a:off x="531813" y="804863"/>
          <a:ext cx="8626475" cy="530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893907" imgH="5492225" progId="Word.Document.12">
                  <p:embed/>
                </p:oleObj>
              </mc:Choice>
              <mc:Fallback>
                <p:oleObj name="Document" r:id="rId2" imgW="8893907" imgH="549222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8626475" cy="530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40584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70029381"/>
              </p:ext>
            </p:extLst>
          </p:nvPr>
        </p:nvGraphicFramePr>
        <p:xfrm>
          <a:off x="531813" y="804863"/>
          <a:ext cx="7861300" cy="3644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775375" progId="Word.Document.12">
                  <p:embed/>
                </p:oleObj>
              </mc:Choice>
              <mc:Fallback>
                <p:oleObj name="Document" r:id="rId2" imgW="8129635" imgH="377537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3644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65292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05204697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2755" progId="Word.Document.12">
                  <p:embed/>
                </p:oleObj>
              </mc:Choice>
              <mc:Fallback>
                <p:oleObj name="Document" r:id="rId2" imgW="8129635" imgH="29227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C9C11BA0-3474-47E9-BE1B-CA4CD4D6074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28451993"/>
              </p:ext>
            </p:extLst>
          </p:nvPr>
        </p:nvGraphicFramePr>
        <p:xfrm>
          <a:off x="641350" y="2364814"/>
          <a:ext cx="7861300" cy="2811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8129635" imgH="2922755" progId="Word.Document.12">
                  <p:embed/>
                </p:oleObj>
              </mc:Choice>
              <mc:Fallback>
                <p:oleObj name="Document" r:id="rId4" imgW="8129635" imgH="2922755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C9C11BA0-3474-47E9-BE1B-CA4CD4D607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41350" y="2364814"/>
                        <a:ext cx="7861300" cy="28114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39752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19854575"/>
              </p:ext>
            </p:extLst>
          </p:nvPr>
        </p:nvGraphicFramePr>
        <p:xfrm>
          <a:off x="531813" y="804863"/>
          <a:ext cx="7861300" cy="3440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568253" progId="Word.Document.12">
                  <p:embed/>
                </p:oleObj>
              </mc:Choice>
              <mc:Fallback>
                <p:oleObj name="Document" r:id="rId2" imgW="8129635" imgH="3568253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34401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21659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D1171C8D-6327-4622-A38D-DA77EB5ED0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99352958"/>
              </p:ext>
            </p:extLst>
          </p:nvPr>
        </p:nvGraphicFramePr>
        <p:xfrm>
          <a:off x="477837" y="1493838"/>
          <a:ext cx="8188325" cy="5364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5352380" progId="Word.Document.12">
                  <p:embed/>
                </p:oleObj>
              </mc:Choice>
              <mc:Fallback>
                <p:oleObj name="Document" r:id="rId2" imgW="8153322" imgH="5352380" progId="Word.Document.12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D1171C8D-6327-4622-A38D-DA77EB5ED0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77837" y="1493838"/>
                        <a:ext cx="8188325" cy="53641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B8DC3E65-1ED8-4E27-8166-5B4FC188AF4F}"/>
              </a:ext>
            </a:extLst>
          </p:cNvPr>
          <p:cNvSpPr txBox="1"/>
          <p:nvPr/>
        </p:nvSpPr>
        <p:spPr>
          <a:xfrm>
            <a:off x="384870" y="772240"/>
            <a:ext cx="80195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0293B8"/>
                </a:solidFill>
              </a:rPr>
              <a:t>6.</a:t>
            </a:r>
            <a:r>
              <a:rPr lang="zh-CN" altLang="en-US" sz="3600" b="1">
                <a:solidFill>
                  <a:srgbClr val="0293B8"/>
                </a:solidFill>
              </a:rPr>
              <a:t>三次样条</a:t>
            </a:r>
            <a:r>
              <a:rPr lang="zh-CN" altLang="zh-CN" sz="3600" b="1">
                <a:solidFill>
                  <a:srgbClr val="0293B8"/>
                </a:solidFill>
              </a:rPr>
              <a:t>插值</a:t>
            </a:r>
            <a:endParaRPr lang="zh-CN" altLang="en-US" sz="3600" b="1" dirty="0">
              <a:solidFill>
                <a:srgbClr val="0293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3362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90145290"/>
              </p:ext>
            </p:extLst>
          </p:nvPr>
        </p:nvGraphicFramePr>
        <p:xfrm>
          <a:off x="531813" y="804863"/>
          <a:ext cx="7861300" cy="2825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73544" progId="Word.Document.12">
                  <p:embed/>
                </p:oleObj>
              </mc:Choice>
              <mc:Fallback>
                <p:oleObj name="Document" r:id="rId2" imgW="8129635" imgH="297354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25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9596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08358944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2755" progId="Word.Document.12">
                  <p:embed/>
                </p:oleObj>
              </mc:Choice>
              <mc:Fallback>
                <p:oleObj name="Document" r:id="rId2" imgW="8129635" imgH="29227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C9C11BA0-3474-47E9-BE1B-CA4CD4D6074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01526159"/>
              </p:ext>
            </p:extLst>
          </p:nvPr>
        </p:nvGraphicFramePr>
        <p:xfrm>
          <a:off x="641350" y="2714438"/>
          <a:ext cx="7861300" cy="2811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8129635" imgH="2922755" progId="Word.Document.12">
                  <p:embed/>
                </p:oleObj>
              </mc:Choice>
              <mc:Fallback>
                <p:oleObj name="Document" r:id="rId4" imgW="8129635" imgH="2922755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C9C11BA0-3474-47E9-BE1B-CA4CD4D607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41350" y="2714438"/>
                        <a:ext cx="7861300" cy="28114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0922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89585551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2755" progId="Word.Document.12">
                  <p:embed/>
                </p:oleObj>
              </mc:Choice>
              <mc:Fallback>
                <p:oleObj name="Document" r:id="rId2" imgW="8129635" imgH="29227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C9C11BA0-3474-47E9-BE1B-CA4CD4D6074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66445077"/>
              </p:ext>
            </p:extLst>
          </p:nvPr>
        </p:nvGraphicFramePr>
        <p:xfrm>
          <a:off x="531813" y="2827991"/>
          <a:ext cx="7861300" cy="3589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8129635" imgH="3715580" progId="Word.Document.12">
                  <p:embed/>
                </p:oleObj>
              </mc:Choice>
              <mc:Fallback>
                <p:oleObj name="Document" r:id="rId4" imgW="8129635" imgH="3715580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C9C11BA0-3474-47E9-BE1B-CA4CD4D607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31813" y="2827991"/>
                        <a:ext cx="7861300" cy="35893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84410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96210602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2755" progId="Word.Document.12">
                  <p:embed/>
                </p:oleObj>
              </mc:Choice>
              <mc:Fallback>
                <p:oleObj name="Document" r:id="rId2" imgW="8129635" imgH="29227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C9C11BA0-3474-47E9-BE1B-CA4CD4D6074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74964175"/>
              </p:ext>
            </p:extLst>
          </p:nvPr>
        </p:nvGraphicFramePr>
        <p:xfrm>
          <a:off x="531813" y="3429000"/>
          <a:ext cx="7861300" cy="2825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8129635" imgH="2924556" progId="Word.Document.12">
                  <p:embed/>
                </p:oleObj>
              </mc:Choice>
              <mc:Fallback>
                <p:oleObj name="Document" r:id="rId4" imgW="8129635" imgH="2924556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C9C11BA0-3474-47E9-BE1B-CA4CD4D607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31813" y="3429000"/>
                        <a:ext cx="7861300" cy="2825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87566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31718925"/>
              </p:ext>
            </p:extLst>
          </p:nvPr>
        </p:nvGraphicFramePr>
        <p:xfrm>
          <a:off x="558800" y="522475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2755" progId="Word.Document.12">
                  <p:embed/>
                </p:oleObj>
              </mc:Choice>
              <mc:Fallback>
                <p:oleObj name="Document" r:id="rId2" imgW="8129635" imgH="29227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58800" y="522475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C9C11BA0-3474-47E9-BE1B-CA4CD4D6074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72397336"/>
              </p:ext>
            </p:extLst>
          </p:nvPr>
        </p:nvGraphicFramePr>
        <p:xfrm>
          <a:off x="558800" y="3099268"/>
          <a:ext cx="7861300" cy="3630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8129635" imgH="3766369" progId="Word.Document.12">
                  <p:embed/>
                </p:oleObj>
              </mc:Choice>
              <mc:Fallback>
                <p:oleObj name="Document" r:id="rId4" imgW="8129635" imgH="3766369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C9C11BA0-3474-47E9-BE1B-CA4CD4D607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58800" y="3099268"/>
                        <a:ext cx="7861300" cy="36306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05454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45735473"/>
              </p:ext>
            </p:extLst>
          </p:nvPr>
        </p:nvGraphicFramePr>
        <p:xfrm>
          <a:off x="641350" y="522475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2755" progId="Word.Document.12">
                  <p:embed/>
                </p:oleObj>
              </mc:Choice>
              <mc:Fallback>
                <p:oleObj name="Document" r:id="rId2" imgW="8129635" imgH="29227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41350" y="522475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C9C11BA0-3474-47E9-BE1B-CA4CD4D6074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4521924"/>
              </p:ext>
            </p:extLst>
          </p:nvPr>
        </p:nvGraphicFramePr>
        <p:xfrm>
          <a:off x="987050" y="2660651"/>
          <a:ext cx="7861300" cy="2811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8129635" imgH="2922755" progId="Word.Document.12">
                  <p:embed/>
                </p:oleObj>
              </mc:Choice>
              <mc:Fallback>
                <p:oleObj name="Document" r:id="rId4" imgW="8129635" imgH="2922755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C9C11BA0-3474-47E9-BE1B-CA4CD4D607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87050" y="2660651"/>
                        <a:ext cx="7861300" cy="28114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D80FAC0D-251C-46C1-B8B9-1D89EDE80E9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85027463"/>
              </p:ext>
            </p:extLst>
          </p:nvPr>
        </p:nvGraphicFramePr>
        <p:xfrm>
          <a:off x="641350" y="3752757"/>
          <a:ext cx="7861300" cy="2825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6" imgW="8129635" imgH="2924195" progId="Word.Document.12">
                  <p:embed/>
                </p:oleObj>
              </mc:Choice>
              <mc:Fallback>
                <p:oleObj name="Document" r:id="rId6" imgW="8129635" imgH="2924195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C9C11BA0-3474-47E9-BE1B-CA4CD4D607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41350" y="3752757"/>
                        <a:ext cx="7861300" cy="2825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68773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60802045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2755" progId="Word.Document.12">
                  <p:embed/>
                </p:oleObj>
              </mc:Choice>
              <mc:Fallback>
                <p:oleObj name="Document" r:id="rId2" imgW="8129635" imgH="29227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83174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3DF7DC0-9AEC-4FC3-AD92-1B7907AC0806}"/>
              </a:ext>
            </a:extLst>
          </p:cNvPr>
          <p:cNvSpPr txBox="1"/>
          <p:nvPr/>
        </p:nvSpPr>
        <p:spPr>
          <a:xfrm>
            <a:off x="384870" y="574120"/>
            <a:ext cx="631683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200" b="1">
                <a:solidFill>
                  <a:srgbClr val="319095"/>
                </a:solidFill>
              </a:rPr>
              <a:t>5.1.2  </a:t>
            </a:r>
            <a:r>
              <a:rPr lang="zh-CN" altLang="en-US" sz="4200" b="1">
                <a:solidFill>
                  <a:srgbClr val="319095"/>
                </a:solidFill>
              </a:rPr>
              <a:t>二维插值</a:t>
            </a:r>
            <a:endParaRPr lang="zh-CN" altLang="en-US" sz="4200" b="1" dirty="0">
              <a:solidFill>
                <a:srgbClr val="319095"/>
              </a:solidFill>
            </a:endParaRPr>
          </a:p>
        </p:txBody>
      </p:sp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F9CD71D5-D49B-4ECC-AB36-39FBCF3AE90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26265501"/>
              </p:ext>
            </p:extLst>
          </p:nvPr>
        </p:nvGraphicFramePr>
        <p:xfrm>
          <a:off x="384870" y="1312784"/>
          <a:ext cx="8256587" cy="5349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3" imgW="8548607" imgH="5546434" progId="Word.Document.12">
                  <p:embed/>
                </p:oleObj>
              </mc:Choice>
              <mc:Fallback>
                <p:oleObj name="Document" r:id="rId3" imgW="8548607" imgH="5546434" progId="Word.Document.12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F9CD71D5-D49B-4ECC-AB36-39FBCF3AE90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84870" y="1312784"/>
                        <a:ext cx="8256587" cy="5349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29818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46327892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2755" progId="Word.Document.12">
                  <p:embed/>
                </p:oleObj>
              </mc:Choice>
              <mc:Fallback>
                <p:oleObj name="Document" r:id="rId2" imgW="8129635" imgH="29227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C9C11BA0-3474-47E9-BE1B-CA4CD4D6074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71954069"/>
              </p:ext>
            </p:extLst>
          </p:nvPr>
        </p:nvGraphicFramePr>
        <p:xfrm>
          <a:off x="556745" y="3238873"/>
          <a:ext cx="7861300" cy="2811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8129635" imgH="2922755" progId="Word.Document.12">
                  <p:embed/>
                </p:oleObj>
              </mc:Choice>
              <mc:Fallback>
                <p:oleObj name="Document" r:id="rId4" imgW="8129635" imgH="2922755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C9C11BA0-3474-47E9-BE1B-CA4CD4D607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56745" y="3238873"/>
                        <a:ext cx="7861300" cy="28114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80746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D1171C8D-6327-4622-A38D-DA77EB5ED0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65963949"/>
              </p:ext>
            </p:extLst>
          </p:nvPr>
        </p:nvGraphicFramePr>
        <p:xfrm>
          <a:off x="504825" y="1624013"/>
          <a:ext cx="8188325" cy="401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4009512" progId="Word.Document.12">
                  <p:embed/>
                </p:oleObj>
              </mc:Choice>
              <mc:Fallback>
                <p:oleObj name="Document" r:id="rId2" imgW="8153322" imgH="4009512" progId="Word.Document.12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D1171C8D-6327-4622-A38D-DA77EB5ED0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04825" y="1624013"/>
                        <a:ext cx="8188325" cy="4013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B8DC3E65-1ED8-4E27-8166-5B4FC188AF4F}"/>
              </a:ext>
            </a:extLst>
          </p:cNvPr>
          <p:cNvSpPr txBox="1"/>
          <p:nvPr/>
        </p:nvSpPr>
        <p:spPr>
          <a:xfrm>
            <a:off x="384870" y="772240"/>
            <a:ext cx="80195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0293B8"/>
                </a:solidFill>
              </a:rPr>
              <a:t>1.</a:t>
            </a:r>
            <a:r>
              <a:rPr lang="zh-CN" altLang="zh-CN" sz="3600" b="1">
                <a:solidFill>
                  <a:srgbClr val="0293B8"/>
                </a:solidFill>
              </a:rPr>
              <a:t>网格节点插值法</a:t>
            </a:r>
            <a:endParaRPr lang="zh-CN" altLang="en-US" sz="3600" b="1" dirty="0">
              <a:solidFill>
                <a:srgbClr val="0293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0978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32459395"/>
              </p:ext>
            </p:extLst>
          </p:nvPr>
        </p:nvGraphicFramePr>
        <p:xfrm>
          <a:off x="531813" y="617538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2755" progId="Word.Document.12">
                  <p:embed/>
                </p:oleObj>
              </mc:Choice>
              <mc:Fallback>
                <p:oleObj name="Document" r:id="rId2" imgW="8129635" imgH="29227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617538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C9C11BA0-3474-47E9-BE1B-CA4CD4D6074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42652499"/>
              </p:ext>
            </p:extLst>
          </p:nvPr>
        </p:nvGraphicFramePr>
        <p:xfrm>
          <a:off x="531813" y="3086660"/>
          <a:ext cx="7861300" cy="3371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8129635" imgH="3491528" progId="Word.Document.12">
                  <p:embed/>
                </p:oleObj>
              </mc:Choice>
              <mc:Fallback>
                <p:oleObj name="Document" r:id="rId4" imgW="8129635" imgH="3491528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C9C11BA0-3474-47E9-BE1B-CA4CD4D607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31813" y="3086660"/>
                        <a:ext cx="7861300" cy="3371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03765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层">
            <a:extLst>
              <a:ext uri="{FF2B5EF4-FFF2-40B4-BE49-F238E27FC236}">
                <a16:creationId xmlns:a16="http://schemas.microsoft.com/office/drawing/2014/main" id="{74BAD145-AB42-4135-BB73-9ABB57E581AC}"/>
              </a:ext>
            </a:extLst>
          </p:cNvPr>
          <p:cNvSpPr txBox="1"/>
          <p:nvPr/>
        </p:nvSpPr>
        <p:spPr bwMode="auto">
          <a:xfrm>
            <a:off x="3436737" y="3171111"/>
            <a:ext cx="6706442" cy="861750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zh-CN" altLang="en-US" sz="46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插值方法</a:t>
            </a:r>
            <a:endParaRPr lang="zh-CN" altLang="en-US" sz="46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标题层">
            <a:extLst>
              <a:ext uri="{FF2B5EF4-FFF2-40B4-BE49-F238E27FC236}">
                <a16:creationId xmlns:a16="http://schemas.microsoft.com/office/drawing/2014/main" id="{A017B4FF-92DC-44DD-8AFD-8DA6C8A674C5}"/>
              </a:ext>
            </a:extLst>
          </p:cNvPr>
          <p:cNvSpPr txBox="1"/>
          <p:nvPr/>
        </p:nvSpPr>
        <p:spPr bwMode="auto">
          <a:xfrm>
            <a:off x="3436737" y="3171111"/>
            <a:ext cx="1434038" cy="861750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48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01</a:t>
            </a:r>
            <a:endParaRPr lang="zh-CN" altLang="en-US" sz="4800" kern="0" dirty="0">
              <a:solidFill>
                <a:schemeClr val="tx1">
                  <a:lumMod val="85000"/>
                  <a:lumOff val="15000"/>
                </a:schemeClr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1189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0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6176327"/>
              </p:ext>
            </p:extLst>
          </p:nvPr>
        </p:nvGraphicFramePr>
        <p:xfrm>
          <a:off x="531813" y="804863"/>
          <a:ext cx="7861300" cy="3589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719182" progId="Word.Document.12">
                  <p:embed/>
                </p:oleObj>
              </mc:Choice>
              <mc:Fallback>
                <p:oleObj name="Document" r:id="rId2" imgW="8129635" imgH="3719182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35893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5478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72402452"/>
              </p:ext>
            </p:extLst>
          </p:nvPr>
        </p:nvGraphicFramePr>
        <p:xfrm>
          <a:off x="533400" y="804863"/>
          <a:ext cx="7783513" cy="4257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450051" progId="Word.Document.12">
                  <p:embed/>
                </p:oleObj>
              </mc:Choice>
              <mc:Fallback>
                <p:oleObj name="Document" r:id="rId2" imgW="8129635" imgH="4450051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3400" y="804863"/>
                        <a:ext cx="7783513" cy="4257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19366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93681279"/>
              </p:ext>
            </p:extLst>
          </p:nvPr>
        </p:nvGraphicFramePr>
        <p:xfrm>
          <a:off x="538163" y="806450"/>
          <a:ext cx="7893050" cy="4989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142377" progId="Word.Document.12">
                  <p:embed/>
                </p:oleObj>
              </mc:Choice>
              <mc:Fallback>
                <p:oleObj name="Document" r:id="rId2" imgW="8129635" imgH="5142377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8163" y="806450"/>
                        <a:ext cx="7893050" cy="49895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66185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75889478"/>
              </p:ext>
            </p:extLst>
          </p:nvPr>
        </p:nvGraphicFramePr>
        <p:xfrm>
          <a:off x="405089" y="442912"/>
          <a:ext cx="7893050" cy="2986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087011" progId="Word.Document.12">
                  <p:embed/>
                </p:oleObj>
              </mc:Choice>
              <mc:Fallback>
                <p:oleObj name="Document" r:id="rId2" imgW="8129635" imgH="3087011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05089" y="442912"/>
                        <a:ext cx="7893050" cy="2986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C9C11BA0-3474-47E9-BE1B-CA4CD4D6074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01978394"/>
              </p:ext>
            </p:extLst>
          </p:nvPr>
        </p:nvGraphicFramePr>
        <p:xfrm>
          <a:off x="511106" y="3183766"/>
          <a:ext cx="7894637" cy="3563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8129635" imgH="3677757" progId="Word.Document.12">
                  <p:embed/>
                </p:oleObj>
              </mc:Choice>
              <mc:Fallback>
                <p:oleObj name="Document" r:id="rId4" imgW="8129635" imgH="3677757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C9C11BA0-3474-47E9-BE1B-CA4CD4D607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11106" y="3183766"/>
                        <a:ext cx="7894637" cy="35639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75415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22988433"/>
              </p:ext>
            </p:extLst>
          </p:nvPr>
        </p:nvGraphicFramePr>
        <p:xfrm>
          <a:off x="538163" y="806450"/>
          <a:ext cx="7893050" cy="2824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2755" progId="Word.Document.12">
                  <p:embed/>
                </p:oleObj>
              </mc:Choice>
              <mc:Fallback>
                <p:oleObj name="Document" r:id="rId2" imgW="8129635" imgH="29227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8163" y="806450"/>
                        <a:ext cx="7893050" cy="28241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30395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C9C11BA0-3474-47E9-BE1B-CA4CD4D6074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0071215"/>
              </p:ext>
            </p:extLst>
          </p:nvPr>
        </p:nvGraphicFramePr>
        <p:xfrm>
          <a:off x="496820" y="669167"/>
          <a:ext cx="7894637" cy="5903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6099458" progId="Word.Document.12">
                  <p:embed/>
                </p:oleObj>
              </mc:Choice>
              <mc:Fallback>
                <p:oleObj name="Document" r:id="rId2" imgW="8129635" imgH="6099458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C9C11BA0-3474-47E9-BE1B-CA4CD4D607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96820" y="669167"/>
                        <a:ext cx="7894637" cy="59039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11182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29190"/>
              </p:ext>
            </p:extLst>
          </p:nvPr>
        </p:nvGraphicFramePr>
        <p:xfrm>
          <a:off x="679174" y="778359"/>
          <a:ext cx="8316913" cy="2776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703430" imgH="2911053" progId="Word.Document.12">
                  <p:embed/>
                </p:oleObj>
              </mc:Choice>
              <mc:Fallback>
                <p:oleObj name="Document" r:id="rId2" imgW="8703430" imgH="2911053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79174" y="778359"/>
                        <a:ext cx="8316913" cy="27765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23663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D1171C8D-6327-4622-A38D-DA77EB5ED0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58944336"/>
              </p:ext>
            </p:extLst>
          </p:nvPr>
        </p:nvGraphicFramePr>
        <p:xfrm>
          <a:off x="511175" y="1627188"/>
          <a:ext cx="8202613" cy="3711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3702612" progId="Word.Document.12">
                  <p:embed/>
                </p:oleObj>
              </mc:Choice>
              <mc:Fallback>
                <p:oleObj name="Document" r:id="rId2" imgW="8153322" imgH="3702612" progId="Word.Document.12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D1171C8D-6327-4622-A38D-DA77EB5ED0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11175" y="1627188"/>
                        <a:ext cx="8202613" cy="37115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B8DC3E65-1ED8-4E27-8166-5B4FC188AF4F}"/>
              </a:ext>
            </a:extLst>
          </p:cNvPr>
          <p:cNvSpPr txBox="1"/>
          <p:nvPr/>
        </p:nvSpPr>
        <p:spPr>
          <a:xfrm>
            <a:off x="384870" y="772240"/>
            <a:ext cx="80195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0293B8"/>
                </a:solidFill>
              </a:rPr>
              <a:t>2.</a:t>
            </a:r>
            <a:r>
              <a:rPr lang="zh-CN" altLang="zh-CN" sz="3600" b="1">
                <a:solidFill>
                  <a:srgbClr val="0293B8"/>
                </a:solidFill>
              </a:rPr>
              <a:t>散乱数据插值法</a:t>
            </a:r>
            <a:endParaRPr lang="zh-CN" altLang="en-US" sz="3600" b="1" dirty="0">
              <a:solidFill>
                <a:srgbClr val="0293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726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12936521"/>
              </p:ext>
            </p:extLst>
          </p:nvPr>
        </p:nvGraphicFramePr>
        <p:xfrm>
          <a:off x="538163" y="806450"/>
          <a:ext cx="7893050" cy="4706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860691" progId="Word.Document.12">
                  <p:embed/>
                </p:oleObj>
              </mc:Choice>
              <mc:Fallback>
                <p:oleObj name="Document" r:id="rId2" imgW="8129635" imgH="4860691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8163" y="806450"/>
                        <a:ext cx="7893050" cy="4706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05624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3489465"/>
              </p:ext>
            </p:extLst>
          </p:nvPr>
        </p:nvGraphicFramePr>
        <p:xfrm>
          <a:off x="538163" y="806450"/>
          <a:ext cx="7893050" cy="3832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961244" progId="Word.Document.12">
                  <p:embed/>
                </p:oleObj>
              </mc:Choice>
              <mc:Fallback>
                <p:oleObj name="Document" r:id="rId2" imgW="8129635" imgH="396124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8163" y="806450"/>
                        <a:ext cx="7893050" cy="3832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51885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3DF7DC0-9AEC-4FC3-AD92-1B7907AC0806}"/>
              </a:ext>
            </a:extLst>
          </p:cNvPr>
          <p:cNvSpPr txBox="1"/>
          <p:nvPr/>
        </p:nvSpPr>
        <p:spPr>
          <a:xfrm>
            <a:off x="384870" y="574120"/>
            <a:ext cx="631683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200" b="1">
                <a:solidFill>
                  <a:srgbClr val="319095"/>
                </a:solidFill>
              </a:rPr>
              <a:t>5.1.1  </a:t>
            </a:r>
            <a:r>
              <a:rPr lang="zh-CN" altLang="en-US" sz="4200" b="1">
                <a:solidFill>
                  <a:srgbClr val="319095"/>
                </a:solidFill>
              </a:rPr>
              <a:t>一维插值</a:t>
            </a:r>
            <a:endParaRPr lang="zh-CN" altLang="en-US" sz="4200" b="1" dirty="0">
              <a:solidFill>
                <a:srgbClr val="319095"/>
              </a:solidFill>
            </a:endParaRPr>
          </a:p>
        </p:txBody>
      </p:sp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F9CD71D5-D49B-4ECC-AB36-39FBCF3AE90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24721723"/>
              </p:ext>
            </p:extLst>
          </p:nvPr>
        </p:nvGraphicFramePr>
        <p:xfrm>
          <a:off x="382588" y="2074863"/>
          <a:ext cx="8256587" cy="3562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3" imgW="8548607" imgH="3686936" progId="Word.Document.12">
                  <p:embed/>
                </p:oleObj>
              </mc:Choice>
              <mc:Fallback>
                <p:oleObj name="Document" r:id="rId3" imgW="8548607" imgH="3686936" progId="Word.Document.12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F9CD71D5-D49B-4ECC-AB36-39FBCF3AE90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82588" y="2074863"/>
                        <a:ext cx="8256587" cy="3562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文本框 5">
            <a:extLst>
              <a:ext uri="{FF2B5EF4-FFF2-40B4-BE49-F238E27FC236}">
                <a16:creationId xmlns:a16="http://schemas.microsoft.com/office/drawing/2014/main" id="{7853DD38-8ADB-4DA9-95AB-17849D1D9115}"/>
              </a:ext>
            </a:extLst>
          </p:cNvPr>
          <p:cNvSpPr txBox="1"/>
          <p:nvPr/>
        </p:nvSpPr>
        <p:spPr>
          <a:xfrm>
            <a:off x="384870" y="1427560"/>
            <a:ext cx="6316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0293B8"/>
                </a:solidFill>
              </a:rPr>
              <a:t>1.</a:t>
            </a:r>
            <a:r>
              <a:rPr lang="zh-CN" altLang="en-US" sz="3600" b="1">
                <a:solidFill>
                  <a:srgbClr val="0293B8"/>
                </a:solidFill>
              </a:rPr>
              <a:t>基本概念</a:t>
            </a:r>
            <a:endParaRPr lang="en-US" altLang="zh-CN" sz="3600" b="1" dirty="0">
              <a:solidFill>
                <a:srgbClr val="0293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6337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96167243"/>
              </p:ext>
            </p:extLst>
          </p:nvPr>
        </p:nvGraphicFramePr>
        <p:xfrm>
          <a:off x="551656" y="604837"/>
          <a:ext cx="7893050" cy="2824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2755" progId="Word.Document.12">
                  <p:embed/>
                </p:oleObj>
              </mc:Choice>
              <mc:Fallback>
                <p:oleObj name="Document" r:id="rId2" imgW="8129635" imgH="29227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51656" y="604837"/>
                        <a:ext cx="7893050" cy="28241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C9C11BA0-3474-47E9-BE1B-CA4CD4D6074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9508741"/>
              </p:ext>
            </p:extLst>
          </p:nvPr>
        </p:nvGraphicFramePr>
        <p:xfrm>
          <a:off x="624681" y="3014801"/>
          <a:ext cx="7894637" cy="3698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8129635" imgH="3824724" progId="Word.Document.12">
                  <p:embed/>
                </p:oleObj>
              </mc:Choice>
              <mc:Fallback>
                <p:oleObj name="Document" r:id="rId4" imgW="8129635" imgH="3824724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C9C11BA0-3474-47E9-BE1B-CA4CD4D607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24681" y="3014801"/>
                        <a:ext cx="7894637" cy="3698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44627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4920532"/>
              </p:ext>
            </p:extLst>
          </p:nvPr>
        </p:nvGraphicFramePr>
        <p:xfrm>
          <a:off x="538163" y="806450"/>
          <a:ext cx="7893050" cy="4303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449330" progId="Word.Document.12">
                  <p:embed/>
                </p:oleObj>
              </mc:Choice>
              <mc:Fallback>
                <p:oleObj name="Document" r:id="rId2" imgW="8129635" imgH="4449330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8163" y="806450"/>
                        <a:ext cx="7893050" cy="43037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25566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08201920"/>
              </p:ext>
            </p:extLst>
          </p:nvPr>
        </p:nvGraphicFramePr>
        <p:xfrm>
          <a:off x="538163" y="806450"/>
          <a:ext cx="7893050" cy="3711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837691" progId="Word.Document.12">
                  <p:embed/>
                </p:oleObj>
              </mc:Choice>
              <mc:Fallback>
                <p:oleObj name="Document" r:id="rId2" imgW="8129635" imgH="3837691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8163" y="806450"/>
                        <a:ext cx="7893050" cy="37115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18154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层">
            <a:extLst>
              <a:ext uri="{FF2B5EF4-FFF2-40B4-BE49-F238E27FC236}">
                <a16:creationId xmlns:a16="http://schemas.microsoft.com/office/drawing/2014/main" id="{74BAD145-AB42-4135-BB73-9ABB57E581AC}"/>
              </a:ext>
            </a:extLst>
          </p:cNvPr>
          <p:cNvSpPr txBox="1"/>
          <p:nvPr/>
        </p:nvSpPr>
        <p:spPr bwMode="auto">
          <a:xfrm>
            <a:off x="4687313" y="2832556"/>
            <a:ext cx="4456687" cy="1538859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46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MATLAB</a:t>
            </a:r>
            <a:r>
              <a:rPr lang="zh-CN" altLang="en-US" sz="46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一维插值及应用</a:t>
            </a:r>
            <a:endParaRPr lang="zh-CN" altLang="en-US" sz="46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标题层">
            <a:extLst>
              <a:ext uri="{FF2B5EF4-FFF2-40B4-BE49-F238E27FC236}">
                <a16:creationId xmlns:a16="http://schemas.microsoft.com/office/drawing/2014/main" id="{A017B4FF-92DC-44DD-8AFD-8DA6C8A674C5}"/>
              </a:ext>
            </a:extLst>
          </p:cNvPr>
          <p:cNvSpPr txBox="1"/>
          <p:nvPr/>
        </p:nvSpPr>
        <p:spPr bwMode="auto">
          <a:xfrm>
            <a:off x="3436737" y="3171111"/>
            <a:ext cx="1434038" cy="861750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48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02</a:t>
            </a:r>
            <a:endParaRPr lang="zh-CN" altLang="en-US" sz="4800" kern="0" dirty="0">
              <a:solidFill>
                <a:schemeClr val="tx1">
                  <a:lumMod val="85000"/>
                  <a:lumOff val="15000"/>
                </a:schemeClr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0660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0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3DF7DC0-9AEC-4FC3-AD92-1B7907AC0806}"/>
              </a:ext>
            </a:extLst>
          </p:cNvPr>
          <p:cNvSpPr txBox="1"/>
          <p:nvPr/>
        </p:nvSpPr>
        <p:spPr>
          <a:xfrm>
            <a:off x="384870" y="574120"/>
            <a:ext cx="732029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200" b="1">
                <a:solidFill>
                  <a:srgbClr val="319095"/>
                </a:solidFill>
              </a:rPr>
              <a:t>5.2.1  MATLAB</a:t>
            </a:r>
            <a:r>
              <a:rPr lang="zh-CN" altLang="en-US" sz="4200" b="1">
                <a:solidFill>
                  <a:srgbClr val="319095"/>
                </a:solidFill>
              </a:rPr>
              <a:t>一维插值函数</a:t>
            </a:r>
            <a:endParaRPr lang="zh-CN" altLang="en-US" sz="4200" b="1" dirty="0">
              <a:solidFill>
                <a:srgbClr val="319095"/>
              </a:solidFill>
            </a:endParaRPr>
          </a:p>
        </p:txBody>
      </p:sp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F9CD71D5-D49B-4ECC-AB36-39FBCF3AE90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7252570"/>
              </p:ext>
            </p:extLst>
          </p:nvPr>
        </p:nvGraphicFramePr>
        <p:xfrm>
          <a:off x="376238" y="2070100"/>
          <a:ext cx="8283575" cy="3563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3" imgW="8548607" imgH="3686936" progId="Word.Document.12">
                  <p:embed/>
                </p:oleObj>
              </mc:Choice>
              <mc:Fallback>
                <p:oleObj name="Document" r:id="rId3" imgW="8548607" imgH="3686936" progId="Word.Document.12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F9CD71D5-D49B-4ECC-AB36-39FBCF3AE90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76238" y="2070100"/>
                        <a:ext cx="8283575" cy="3563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文本框 5">
            <a:extLst>
              <a:ext uri="{FF2B5EF4-FFF2-40B4-BE49-F238E27FC236}">
                <a16:creationId xmlns:a16="http://schemas.microsoft.com/office/drawing/2014/main" id="{7853DD38-8ADB-4DA9-95AB-17849D1D9115}"/>
              </a:ext>
            </a:extLst>
          </p:cNvPr>
          <p:cNvSpPr txBox="1"/>
          <p:nvPr/>
        </p:nvSpPr>
        <p:spPr>
          <a:xfrm>
            <a:off x="384870" y="1427560"/>
            <a:ext cx="6316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0293B8"/>
                </a:solidFill>
              </a:rPr>
              <a:t>1.</a:t>
            </a:r>
            <a:r>
              <a:rPr lang="zh-CN" altLang="zh-CN" sz="3600" b="1">
                <a:solidFill>
                  <a:srgbClr val="0293B8"/>
                </a:solidFill>
              </a:rPr>
              <a:t>函数</a:t>
            </a:r>
            <a:r>
              <a:rPr lang="en-US" altLang="zh-CN" sz="3600" b="1">
                <a:solidFill>
                  <a:srgbClr val="0293B8"/>
                </a:solidFill>
              </a:rPr>
              <a:t>interp1</a:t>
            </a:r>
            <a:endParaRPr lang="en-US" altLang="zh-CN" sz="3600" b="1" dirty="0">
              <a:solidFill>
                <a:srgbClr val="0293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5611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30809006"/>
              </p:ext>
            </p:extLst>
          </p:nvPr>
        </p:nvGraphicFramePr>
        <p:xfrm>
          <a:off x="538163" y="806450"/>
          <a:ext cx="7893050" cy="3590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702972" progId="Word.Document.12">
                  <p:embed/>
                </p:oleObj>
              </mc:Choice>
              <mc:Fallback>
                <p:oleObj name="Document" r:id="rId2" imgW="8129635" imgH="3702972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8163" y="806450"/>
                        <a:ext cx="7893050" cy="3590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C9C11BA0-3474-47E9-BE1B-CA4CD4D6074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93893710"/>
              </p:ext>
            </p:extLst>
          </p:nvPr>
        </p:nvGraphicFramePr>
        <p:xfrm>
          <a:off x="538163" y="4503392"/>
          <a:ext cx="7893050" cy="2824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8129635" imgH="2922755" progId="Word.Document.12">
                  <p:embed/>
                </p:oleObj>
              </mc:Choice>
              <mc:Fallback>
                <p:oleObj name="Document" r:id="rId4" imgW="8129635" imgH="2922755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C9C11BA0-3474-47E9-BE1B-CA4CD4D607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38163" y="4503392"/>
                        <a:ext cx="7893050" cy="28241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53923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D1171C8D-6327-4622-A38D-DA77EB5ED0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74198724"/>
              </p:ext>
            </p:extLst>
          </p:nvPr>
        </p:nvGraphicFramePr>
        <p:xfrm>
          <a:off x="511175" y="1627188"/>
          <a:ext cx="8202613" cy="4584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4565678" progId="Word.Document.12">
                  <p:embed/>
                </p:oleObj>
              </mc:Choice>
              <mc:Fallback>
                <p:oleObj name="Document" r:id="rId2" imgW="8153322" imgH="4565678" progId="Word.Document.12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D1171C8D-6327-4622-A38D-DA77EB5ED0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11175" y="1627188"/>
                        <a:ext cx="8202613" cy="4584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B8DC3E65-1ED8-4E27-8166-5B4FC188AF4F}"/>
              </a:ext>
            </a:extLst>
          </p:cNvPr>
          <p:cNvSpPr txBox="1"/>
          <p:nvPr/>
        </p:nvSpPr>
        <p:spPr>
          <a:xfrm>
            <a:off x="384870" y="772240"/>
            <a:ext cx="80195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0293B8"/>
                </a:solidFill>
              </a:rPr>
              <a:t>2.</a:t>
            </a:r>
            <a:r>
              <a:rPr lang="zh-CN" altLang="zh-CN" sz="3600" b="1">
                <a:solidFill>
                  <a:srgbClr val="0293B8"/>
                </a:solidFill>
              </a:rPr>
              <a:t>函数</a:t>
            </a:r>
            <a:r>
              <a:rPr lang="en-US" altLang="zh-CN" sz="3600" b="1">
                <a:solidFill>
                  <a:srgbClr val="0293B8"/>
                </a:solidFill>
              </a:rPr>
              <a:t>griddedInterpolant</a:t>
            </a:r>
            <a:endParaRPr lang="zh-CN" altLang="en-US" sz="3600" b="1" dirty="0">
              <a:solidFill>
                <a:srgbClr val="0293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1337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D1171C8D-6327-4622-A38D-DA77EB5ED0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51424558"/>
              </p:ext>
            </p:extLst>
          </p:nvPr>
        </p:nvGraphicFramePr>
        <p:xfrm>
          <a:off x="511175" y="1627188"/>
          <a:ext cx="8202613" cy="3832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3824724" progId="Word.Document.12">
                  <p:embed/>
                </p:oleObj>
              </mc:Choice>
              <mc:Fallback>
                <p:oleObj name="Document" r:id="rId2" imgW="8153322" imgH="3824724" progId="Word.Document.12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D1171C8D-6327-4622-A38D-DA77EB5ED0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11175" y="1627188"/>
                        <a:ext cx="8202613" cy="3832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B8DC3E65-1ED8-4E27-8166-5B4FC188AF4F}"/>
              </a:ext>
            </a:extLst>
          </p:cNvPr>
          <p:cNvSpPr txBox="1"/>
          <p:nvPr/>
        </p:nvSpPr>
        <p:spPr>
          <a:xfrm>
            <a:off x="384870" y="772240"/>
            <a:ext cx="80195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0293B8"/>
                </a:solidFill>
              </a:rPr>
              <a:t>3.</a:t>
            </a:r>
            <a:r>
              <a:rPr lang="zh-CN" altLang="zh-CN" sz="3600" b="1">
                <a:solidFill>
                  <a:srgbClr val="0293B8"/>
                </a:solidFill>
              </a:rPr>
              <a:t>三次样条插值函数</a:t>
            </a:r>
            <a:r>
              <a:rPr lang="en-US" altLang="zh-CN" sz="3600" b="1">
                <a:solidFill>
                  <a:srgbClr val="0293B8"/>
                </a:solidFill>
              </a:rPr>
              <a:t>csape</a:t>
            </a:r>
            <a:endParaRPr lang="zh-CN" altLang="en-US" sz="3600" b="1" dirty="0">
              <a:solidFill>
                <a:srgbClr val="0293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732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14146591"/>
              </p:ext>
            </p:extLst>
          </p:nvPr>
        </p:nvGraphicFramePr>
        <p:xfrm>
          <a:off x="538163" y="806450"/>
          <a:ext cx="7893050" cy="4586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739300" progId="Word.Document.12">
                  <p:embed/>
                </p:oleObj>
              </mc:Choice>
              <mc:Fallback>
                <p:oleObj name="Document" r:id="rId2" imgW="8129635" imgH="4739300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8163" y="806450"/>
                        <a:ext cx="7893050" cy="45862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12557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06014857"/>
              </p:ext>
            </p:extLst>
          </p:nvPr>
        </p:nvGraphicFramePr>
        <p:xfrm>
          <a:off x="538163" y="806450"/>
          <a:ext cx="8202612" cy="2824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457714" imgH="2910957" progId="Word.Document.12">
                  <p:embed/>
                </p:oleObj>
              </mc:Choice>
              <mc:Fallback>
                <p:oleObj name="Document" r:id="rId2" imgW="8457714" imgH="2910957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8163" y="806450"/>
                        <a:ext cx="8202612" cy="28241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C9C11BA0-3474-47E9-BE1B-CA4CD4D6074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61158434"/>
              </p:ext>
            </p:extLst>
          </p:nvPr>
        </p:nvGraphicFramePr>
        <p:xfrm>
          <a:off x="538163" y="2218531"/>
          <a:ext cx="7894637" cy="2824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8129635" imgH="2922755" progId="Word.Document.12">
                  <p:embed/>
                </p:oleObj>
              </mc:Choice>
              <mc:Fallback>
                <p:oleObj name="Document" r:id="rId4" imgW="8129635" imgH="2922755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C9C11BA0-3474-47E9-BE1B-CA4CD4D607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38163" y="2218531"/>
                        <a:ext cx="7894637" cy="28241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50938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19591899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2755" progId="Word.Document.12">
                  <p:embed/>
                </p:oleObj>
              </mc:Choice>
              <mc:Fallback>
                <p:oleObj name="Document" r:id="rId2" imgW="8129635" imgH="29227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C9C11BA0-3474-47E9-BE1B-CA4CD4D6074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67430681"/>
              </p:ext>
            </p:extLst>
          </p:nvPr>
        </p:nvGraphicFramePr>
        <p:xfrm>
          <a:off x="556745" y="3238873"/>
          <a:ext cx="7861300" cy="2811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8129635" imgH="3187150" progId="Word.Document.12">
                  <p:embed/>
                </p:oleObj>
              </mc:Choice>
              <mc:Fallback>
                <p:oleObj name="Document" r:id="rId4" imgW="8129635" imgH="3187150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C9C11BA0-3474-47E9-BE1B-CA4CD4D607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56745" y="3238873"/>
                        <a:ext cx="7861300" cy="28114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5079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91312621"/>
              </p:ext>
            </p:extLst>
          </p:nvPr>
        </p:nvGraphicFramePr>
        <p:xfrm>
          <a:off x="538163" y="806450"/>
          <a:ext cx="7893050" cy="2824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2755" progId="Word.Document.12">
                  <p:embed/>
                </p:oleObj>
              </mc:Choice>
              <mc:Fallback>
                <p:oleObj name="Document" r:id="rId2" imgW="8129635" imgH="29227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8163" y="806450"/>
                        <a:ext cx="7893050" cy="28241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41862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10802222"/>
              </p:ext>
            </p:extLst>
          </p:nvPr>
        </p:nvGraphicFramePr>
        <p:xfrm>
          <a:off x="538163" y="806450"/>
          <a:ext cx="7893050" cy="3308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421287" progId="Word.Document.12">
                  <p:embed/>
                </p:oleObj>
              </mc:Choice>
              <mc:Fallback>
                <p:oleObj name="Document" r:id="rId2" imgW="8129635" imgH="3421287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8163" y="806450"/>
                        <a:ext cx="7893050" cy="3308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50187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3DF7DC0-9AEC-4FC3-AD92-1B7907AC0806}"/>
              </a:ext>
            </a:extLst>
          </p:cNvPr>
          <p:cNvSpPr txBox="1"/>
          <p:nvPr/>
        </p:nvSpPr>
        <p:spPr>
          <a:xfrm>
            <a:off x="384870" y="574120"/>
            <a:ext cx="631683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200" b="1">
                <a:solidFill>
                  <a:srgbClr val="319095"/>
                </a:solidFill>
              </a:rPr>
              <a:t>5.2.2  </a:t>
            </a:r>
            <a:r>
              <a:rPr lang="zh-CN" altLang="en-US" sz="4200" b="1">
                <a:solidFill>
                  <a:srgbClr val="319095"/>
                </a:solidFill>
              </a:rPr>
              <a:t>一维插值应用</a:t>
            </a:r>
            <a:endParaRPr lang="zh-CN" altLang="en-US" sz="4200" b="1" dirty="0">
              <a:solidFill>
                <a:srgbClr val="319095"/>
              </a:solidFill>
            </a:endParaRPr>
          </a:p>
        </p:txBody>
      </p:sp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F9CD71D5-D49B-4ECC-AB36-39FBCF3AE90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93763442"/>
              </p:ext>
            </p:extLst>
          </p:nvPr>
        </p:nvGraphicFramePr>
        <p:xfrm>
          <a:off x="390525" y="1317625"/>
          <a:ext cx="8283575" cy="3563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3" imgW="8548607" imgH="3686936" progId="Word.Document.12">
                  <p:embed/>
                </p:oleObj>
              </mc:Choice>
              <mc:Fallback>
                <p:oleObj name="Document" r:id="rId3" imgW="8548607" imgH="3686936" progId="Word.Document.12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F9CD71D5-D49B-4ECC-AB36-39FBCF3AE90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90525" y="1317625"/>
                        <a:ext cx="8283575" cy="3563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62158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38066719"/>
              </p:ext>
            </p:extLst>
          </p:nvPr>
        </p:nvGraphicFramePr>
        <p:xfrm>
          <a:off x="538163" y="806450"/>
          <a:ext cx="7893050" cy="4451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591614" progId="Word.Document.12">
                  <p:embed/>
                </p:oleObj>
              </mc:Choice>
              <mc:Fallback>
                <p:oleObj name="Document" r:id="rId2" imgW="8129635" imgH="459161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8163" y="806450"/>
                        <a:ext cx="7893050" cy="4451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73770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131AFCD-D6CC-4F37-B00A-F896AC4D0E3F}"/>
              </a:ext>
            </a:extLst>
          </p:cNvPr>
          <p:cNvSpPr txBox="1"/>
          <p:nvPr/>
        </p:nvSpPr>
        <p:spPr>
          <a:xfrm>
            <a:off x="761065" y="607964"/>
            <a:ext cx="7407536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000" b="1"/>
              <a:t>解</a:t>
            </a:r>
            <a:r>
              <a:rPr lang="en-US" altLang="zh-CN" sz="2000" b="1"/>
              <a:t>  </a:t>
            </a:r>
            <a:r>
              <a:rPr lang="zh-CN" altLang="zh-CN" sz="2000" b="1"/>
              <a:t>编写以下程序：</a:t>
            </a:r>
            <a:endParaRPr lang="zh-CN" altLang="zh-CN" sz="2000"/>
          </a:p>
          <a:p>
            <a:r>
              <a:rPr lang="en-US" altLang="zh-CN" sz="2000" b="1"/>
              <a:t>clc, clear, close all</a:t>
            </a:r>
            <a:endParaRPr lang="zh-CN" altLang="zh-CN" sz="2000"/>
          </a:p>
          <a:p>
            <a:r>
              <a:rPr lang="en-US" altLang="zh-CN" sz="2000" b="1"/>
              <a:t>x0=[0   3   5   7   9   11   12   13   14  15];</a:t>
            </a:r>
            <a:endParaRPr lang="zh-CN" altLang="zh-CN" sz="2000"/>
          </a:p>
          <a:p>
            <a:r>
              <a:rPr lang="en-US" altLang="zh-CN" sz="2000" b="1"/>
              <a:t>y0=[0  1.2  1.7  2.0  2.1  2.0  1.8  1.2   1.0  1.6];</a:t>
            </a:r>
            <a:endParaRPr lang="zh-CN" altLang="zh-CN" sz="2000"/>
          </a:p>
          <a:p>
            <a:r>
              <a:rPr lang="en-US" altLang="zh-CN" sz="2000" b="1"/>
              <a:t>x=0:0.1:15; y1=lagrange(x0,y0,x);  %</a:t>
            </a:r>
            <a:r>
              <a:rPr lang="zh-CN" altLang="zh-CN" sz="2000" b="1"/>
              <a:t>拉格朗日插值</a:t>
            </a:r>
            <a:endParaRPr lang="zh-CN" altLang="zh-CN" sz="2000"/>
          </a:p>
          <a:p>
            <a:r>
              <a:rPr lang="en-US" altLang="zh-CN" sz="2000" b="1"/>
              <a:t>y2=interp1(x0,y0,x);  %</a:t>
            </a:r>
            <a:r>
              <a:rPr lang="zh-CN" altLang="zh-CN" sz="2000" b="1"/>
              <a:t>分段线性插值</a:t>
            </a:r>
            <a:endParaRPr lang="zh-CN" altLang="zh-CN" sz="2000"/>
          </a:p>
          <a:p>
            <a:r>
              <a:rPr lang="en-US" altLang="zh-CN" sz="2000" b="1"/>
              <a:t>y3=interp1(x0,y0,x,'spline');  %</a:t>
            </a:r>
            <a:r>
              <a:rPr lang="zh-CN" altLang="zh-CN" sz="2000" b="1"/>
              <a:t>三次样条插值</a:t>
            </a:r>
            <a:endParaRPr lang="zh-CN" altLang="zh-CN" sz="2000"/>
          </a:p>
          <a:p>
            <a:r>
              <a:rPr lang="en-US" altLang="zh-CN" sz="2000" b="1"/>
              <a:t>pp4=csape(x0,y0); y4=fnval(pp4,x); %</a:t>
            </a:r>
            <a:r>
              <a:rPr lang="zh-CN" altLang="zh-CN" sz="2000" b="1"/>
              <a:t>三次样条插值</a:t>
            </a:r>
            <a:endParaRPr lang="zh-CN" altLang="zh-CN" sz="2000"/>
          </a:p>
          <a:p>
            <a:r>
              <a:rPr lang="en-US" altLang="zh-CN" sz="2000" b="1"/>
              <a:t>yx5=griddedInterpolant(x0,y0,'spline') %</a:t>
            </a:r>
            <a:r>
              <a:rPr lang="zh-CN" altLang="zh-CN" sz="2000" b="1"/>
              <a:t>三次样条插值 </a:t>
            </a:r>
            <a:endParaRPr lang="zh-CN" altLang="zh-CN" sz="2000"/>
          </a:p>
          <a:p>
            <a:r>
              <a:rPr lang="en-US" altLang="zh-CN" sz="2000" b="1"/>
              <a:t>y5=yx5(x); [y1',y2',y3',y4',y5']  %</a:t>
            </a:r>
            <a:r>
              <a:rPr lang="zh-CN" altLang="zh-CN" sz="2000" b="1"/>
              <a:t>五种插值函数比较</a:t>
            </a:r>
            <a:endParaRPr lang="zh-CN" altLang="zh-CN" sz="2000"/>
          </a:p>
          <a:p>
            <a:r>
              <a:rPr lang="en-US" altLang="zh-CN" sz="2000" b="1"/>
              <a:t>subplot(1,3,1), plot(x,y1), title('</a:t>
            </a:r>
            <a:r>
              <a:rPr lang="zh-CN" altLang="zh-CN" sz="2000" b="1"/>
              <a:t>朗格朗日插值</a:t>
            </a:r>
            <a:r>
              <a:rPr lang="en-US" altLang="zh-CN" sz="2000" b="1"/>
              <a:t>')</a:t>
            </a:r>
            <a:endParaRPr lang="zh-CN" altLang="zh-CN" sz="2000"/>
          </a:p>
          <a:p>
            <a:r>
              <a:rPr lang="en-US" altLang="zh-CN" sz="2000" b="1"/>
              <a:t>subplot(1,3,2), plot(x,y2), title('</a:t>
            </a:r>
            <a:r>
              <a:rPr lang="zh-CN" altLang="zh-CN" sz="2000" b="1"/>
              <a:t>分段线性插值</a:t>
            </a:r>
            <a:r>
              <a:rPr lang="en-US" altLang="zh-CN" sz="2000" b="1"/>
              <a:t>')</a:t>
            </a:r>
            <a:endParaRPr lang="zh-CN" altLang="zh-CN" sz="2000"/>
          </a:p>
          <a:p>
            <a:r>
              <a:rPr lang="en-US" altLang="zh-CN" sz="2000" b="1"/>
              <a:t>subplot(1,3,3), plot(x,y3), title('</a:t>
            </a:r>
            <a:r>
              <a:rPr lang="zh-CN" altLang="zh-CN" sz="2000" b="1"/>
              <a:t>三次样条插值</a:t>
            </a:r>
            <a:r>
              <a:rPr lang="en-US" altLang="zh-CN" sz="2000" b="1"/>
              <a:t>')</a:t>
            </a:r>
            <a:endParaRPr lang="zh-CN" altLang="zh-CN" sz="2000"/>
          </a:p>
          <a:p>
            <a:r>
              <a:rPr lang="en-US" altLang="zh-CN" sz="2000" b="1"/>
              <a:t>dx=diff(x); dy=diff(y3);</a:t>
            </a:r>
            <a:endParaRPr lang="zh-CN" altLang="zh-CN" sz="2000"/>
          </a:p>
          <a:p>
            <a:r>
              <a:rPr lang="en-US" altLang="zh-CN" sz="2000" b="1"/>
              <a:t>dy_dx=dy./dx; dy_dx0=dy_dx(1)</a:t>
            </a:r>
            <a:endParaRPr lang="zh-CN" altLang="zh-CN" sz="2000"/>
          </a:p>
          <a:p>
            <a:r>
              <a:rPr lang="en-US" altLang="zh-CN" sz="2000" b="1"/>
              <a:t>ytemp=y3(131:151); ymin=min(ytemp);</a:t>
            </a:r>
            <a:endParaRPr lang="zh-CN" altLang="zh-CN" sz="2000"/>
          </a:p>
          <a:p>
            <a:r>
              <a:rPr lang="en-US" altLang="zh-CN" sz="2000" b="1"/>
              <a:t>index=find(y3==ymin); </a:t>
            </a:r>
            <a:endParaRPr lang="zh-CN" altLang="zh-CN" sz="2000"/>
          </a:p>
          <a:p>
            <a:r>
              <a:rPr lang="en-US" altLang="zh-CN" sz="2000" b="1"/>
              <a:t>xmin=x(index); [xmin,ymin]</a:t>
            </a:r>
            <a:endParaRPr lang="zh-CN" altLang="zh-CN" sz="2000" dirty="0"/>
          </a:p>
        </p:txBody>
      </p:sp>
    </p:spTree>
    <p:extLst>
      <p:ext uri="{BB962C8B-B14F-4D97-AF65-F5344CB8AC3E}">
        <p14:creationId xmlns:p14="http://schemas.microsoft.com/office/powerpoint/2010/main" val="2455969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28464669"/>
              </p:ext>
            </p:extLst>
          </p:nvPr>
        </p:nvGraphicFramePr>
        <p:xfrm>
          <a:off x="538163" y="806450"/>
          <a:ext cx="8121650" cy="3644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376714" imgH="3756760" progId="Word.Document.12">
                  <p:embed/>
                </p:oleObj>
              </mc:Choice>
              <mc:Fallback>
                <p:oleObj name="Document" r:id="rId2" imgW="8376714" imgH="3756760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8163" y="806450"/>
                        <a:ext cx="8121650" cy="3644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75770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53895281"/>
              </p:ext>
            </p:extLst>
          </p:nvPr>
        </p:nvGraphicFramePr>
        <p:xfrm>
          <a:off x="538163" y="806450"/>
          <a:ext cx="7893050" cy="5756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947089" progId="Word.Document.12">
                  <p:embed/>
                </p:oleObj>
              </mc:Choice>
              <mc:Fallback>
                <p:oleObj name="Document" r:id="rId2" imgW="8129635" imgH="5947089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8163" y="806450"/>
                        <a:ext cx="7893050" cy="5756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26529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94396642"/>
              </p:ext>
            </p:extLst>
          </p:nvPr>
        </p:nvGraphicFramePr>
        <p:xfrm>
          <a:off x="511659" y="528223"/>
          <a:ext cx="7893050" cy="3281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388868" progId="Word.Document.12">
                  <p:embed/>
                </p:oleObj>
              </mc:Choice>
              <mc:Fallback>
                <p:oleObj name="Document" r:id="rId2" imgW="8129635" imgH="3388868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11659" y="528223"/>
                        <a:ext cx="7893050" cy="32813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C9C11BA0-3474-47E9-BE1B-CA4CD4D6074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46316852"/>
              </p:ext>
            </p:extLst>
          </p:nvPr>
        </p:nvGraphicFramePr>
        <p:xfrm>
          <a:off x="631825" y="3590925"/>
          <a:ext cx="7893050" cy="2822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8129635" imgH="2922755" progId="Word.Document.12">
                  <p:embed/>
                </p:oleObj>
              </mc:Choice>
              <mc:Fallback>
                <p:oleObj name="Document" r:id="rId4" imgW="8129635" imgH="2922755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C9C11BA0-3474-47E9-BE1B-CA4CD4D607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31825" y="3590925"/>
                        <a:ext cx="7893050" cy="28225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00637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131AFCD-D6CC-4F37-B00A-F896AC4D0E3F}"/>
              </a:ext>
            </a:extLst>
          </p:cNvPr>
          <p:cNvSpPr txBox="1"/>
          <p:nvPr/>
        </p:nvSpPr>
        <p:spPr>
          <a:xfrm>
            <a:off x="221506" y="912763"/>
            <a:ext cx="8700987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/>
              <a:t>clc, clear, format long g</a:t>
            </a:r>
            <a:endParaRPr lang="zh-CN" altLang="zh-CN" sz="2800"/>
          </a:p>
          <a:p>
            <a:r>
              <a:rPr lang="en-US" altLang="zh-CN" sz="2800" b="1"/>
              <a:t>t0=0.15:0.01:0.18; v0=[3.5	1.5	2.5	2.8];</a:t>
            </a:r>
            <a:endParaRPr lang="zh-CN" altLang="zh-CN" sz="2800"/>
          </a:p>
          <a:p>
            <a:r>
              <a:rPr lang="en-US" altLang="zh-CN" sz="2800" b="1"/>
              <a:t>pp=csape(t0,v0)   %</a:t>
            </a:r>
            <a:r>
              <a:rPr lang="zh-CN" altLang="zh-CN" sz="2800" b="1"/>
              <a:t>默认的边界条件，</a:t>
            </a:r>
            <a:r>
              <a:rPr lang="en-US" altLang="zh-CN" sz="2800" b="1"/>
              <a:t>Lagrange</a:t>
            </a:r>
            <a:r>
              <a:rPr lang="zh-CN" altLang="zh-CN" sz="2800" b="1"/>
              <a:t>边界条件</a:t>
            </a:r>
            <a:endParaRPr lang="zh-CN" altLang="zh-CN" sz="2800"/>
          </a:p>
          <a:p>
            <a:r>
              <a:rPr lang="en-US" altLang="zh-CN" sz="2800" b="1"/>
              <a:t>xishu=pp.coefs   %</a:t>
            </a:r>
            <a:r>
              <a:rPr lang="zh-CN" altLang="zh-CN" sz="2800" b="1"/>
              <a:t>显示每个区间上三次多项式的系数</a:t>
            </a:r>
            <a:endParaRPr lang="zh-CN" altLang="zh-CN" sz="2800"/>
          </a:p>
          <a:p>
            <a:r>
              <a:rPr lang="en-US" altLang="zh-CN" sz="2800" b="1"/>
              <a:t>s1=integral(@(t)fnval(pp,t),0.15,0.18)  %</a:t>
            </a:r>
            <a:r>
              <a:rPr lang="zh-CN" altLang="zh-CN" sz="2800" b="1"/>
              <a:t>求积分</a:t>
            </a:r>
            <a:endParaRPr lang="zh-CN" altLang="zh-CN" sz="2800"/>
          </a:p>
          <a:p>
            <a:r>
              <a:rPr lang="en-US" altLang="zh-CN" sz="2800" b="1"/>
              <a:t>vt=griddedInterpolant(t0,v0,'spline')  %</a:t>
            </a:r>
            <a:r>
              <a:rPr lang="zh-CN" altLang="zh-CN" sz="2800" b="1"/>
              <a:t>求三次插值样条</a:t>
            </a:r>
            <a:endParaRPr lang="zh-CN" altLang="zh-CN" sz="2800"/>
          </a:p>
          <a:p>
            <a:r>
              <a:rPr lang="en-US" altLang="zh-CN" sz="2800" b="1"/>
              <a:t>s2=integral(@(t)vt(t),0.15,0.18)  %</a:t>
            </a:r>
            <a:r>
              <a:rPr lang="zh-CN" altLang="zh-CN" sz="2800" b="1"/>
              <a:t>求积分</a:t>
            </a:r>
            <a:endParaRPr lang="zh-CN" altLang="zh-CN" sz="2800"/>
          </a:p>
          <a:p>
            <a:r>
              <a:rPr lang="en-US" altLang="zh-CN" sz="2800" b="1"/>
              <a:t>format  %</a:t>
            </a:r>
            <a:r>
              <a:rPr lang="zh-CN" altLang="zh-CN" sz="2800" b="1"/>
              <a:t>恢复短小数的显示格式</a:t>
            </a:r>
            <a:endParaRPr lang="zh-CN" altLang="zh-CN" sz="2800"/>
          </a:p>
        </p:txBody>
      </p:sp>
    </p:spTree>
    <p:extLst>
      <p:ext uri="{BB962C8B-B14F-4D97-AF65-F5344CB8AC3E}">
        <p14:creationId xmlns:p14="http://schemas.microsoft.com/office/powerpoint/2010/main" val="1133856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55860820"/>
              </p:ext>
            </p:extLst>
          </p:nvPr>
        </p:nvGraphicFramePr>
        <p:xfrm>
          <a:off x="538163" y="806450"/>
          <a:ext cx="7893050" cy="3698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824724" progId="Word.Document.12">
                  <p:embed/>
                </p:oleObj>
              </mc:Choice>
              <mc:Fallback>
                <p:oleObj name="Document" r:id="rId2" imgW="8129635" imgH="382472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8163" y="806450"/>
                        <a:ext cx="7893050" cy="3698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74159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92087095"/>
              </p:ext>
            </p:extLst>
          </p:nvPr>
        </p:nvGraphicFramePr>
        <p:xfrm>
          <a:off x="531813" y="804863"/>
          <a:ext cx="7861300" cy="3194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592027" progId="Word.Document.12">
                  <p:embed/>
                </p:oleObj>
              </mc:Choice>
              <mc:Fallback>
                <p:oleObj name="Document" r:id="rId2" imgW="8129635" imgH="3592027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3194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94490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22945580"/>
              </p:ext>
            </p:extLst>
          </p:nvPr>
        </p:nvGraphicFramePr>
        <p:xfrm>
          <a:off x="538163" y="806450"/>
          <a:ext cx="7893050" cy="3981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114694" progId="Word.Document.12">
                  <p:embed/>
                </p:oleObj>
              </mc:Choice>
              <mc:Fallback>
                <p:oleObj name="Document" r:id="rId2" imgW="8129635" imgH="411469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8163" y="806450"/>
                        <a:ext cx="7893050" cy="3981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84517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42602103"/>
              </p:ext>
            </p:extLst>
          </p:nvPr>
        </p:nvGraphicFramePr>
        <p:xfrm>
          <a:off x="538163" y="806450"/>
          <a:ext cx="7893050" cy="2824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2755" progId="Word.Document.12">
                  <p:embed/>
                </p:oleObj>
              </mc:Choice>
              <mc:Fallback>
                <p:oleObj name="Document" r:id="rId2" imgW="8129635" imgH="29227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8163" y="806450"/>
                        <a:ext cx="7893050" cy="28241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C9C11BA0-3474-47E9-BE1B-CA4CD4D6074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31484346"/>
              </p:ext>
            </p:extLst>
          </p:nvPr>
        </p:nvGraphicFramePr>
        <p:xfrm>
          <a:off x="624681" y="2338941"/>
          <a:ext cx="7894637" cy="4087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8129635" imgH="4225999" progId="Word.Document.12">
                  <p:embed/>
                </p:oleObj>
              </mc:Choice>
              <mc:Fallback>
                <p:oleObj name="Document" r:id="rId4" imgW="8129635" imgH="4225999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C9C11BA0-3474-47E9-BE1B-CA4CD4D607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24681" y="2338941"/>
                        <a:ext cx="7894637" cy="40878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95078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86374207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2755" progId="Word.Document.12">
                  <p:embed/>
                </p:oleObj>
              </mc:Choice>
              <mc:Fallback>
                <p:oleObj name="Document" r:id="rId2" imgW="8129635" imgH="29227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C9C11BA0-3474-47E9-BE1B-CA4CD4D6074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10379985"/>
              </p:ext>
            </p:extLst>
          </p:nvPr>
        </p:nvGraphicFramePr>
        <p:xfrm>
          <a:off x="531813" y="3743670"/>
          <a:ext cx="7894637" cy="2824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8129635" imgH="2922755" progId="Word.Document.12">
                  <p:embed/>
                </p:oleObj>
              </mc:Choice>
              <mc:Fallback>
                <p:oleObj name="Document" r:id="rId4" imgW="8129635" imgH="2922755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C9C11BA0-3474-47E9-BE1B-CA4CD4D607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31813" y="3743670"/>
                        <a:ext cx="7894637" cy="28241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72041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11957126"/>
              </p:ext>
            </p:extLst>
          </p:nvPr>
        </p:nvGraphicFramePr>
        <p:xfrm>
          <a:off x="538163" y="806450"/>
          <a:ext cx="7893050" cy="320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306740" progId="Word.Document.12">
                  <p:embed/>
                </p:oleObj>
              </mc:Choice>
              <mc:Fallback>
                <p:oleObj name="Document" r:id="rId2" imgW="8129635" imgH="3306740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8163" y="806450"/>
                        <a:ext cx="7893050" cy="3200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18002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131AFCD-D6CC-4F37-B00A-F896AC4D0E3F}"/>
              </a:ext>
            </a:extLst>
          </p:cNvPr>
          <p:cNvSpPr txBox="1"/>
          <p:nvPr/>
        </p:nvSpPr>
        <p:spPr>
          <a:xfrm>
            <a:off x="221506" y="912763"/>
            <a:ext cx="8700987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/>
              <a:t>clc, clear, close all, a=load('data5_6.txt');</a:t>
            </a:r>
            <a:endParaRPr lang="zh-CN" altLang="zh-CN" sz="2400"/>
          </a:p>
          <a:p>
            <a:r>
              <a:rPr lang="en-US" altLang="zh-CN" sz="2400" b="1"/>
              <a:t>x0=a(1:3:end,:); x0=x0'; x0=x0(:); %</a:t>
            </a:r>
            <a:r>
              <a:rPr lang="zh-CN" altLang="zh-CN" sz="2400" b="1"/>
              <a:t>提取点的横坐标</a:t>
            </a:r>
            <a:endParaRPr lang="zh-CN" altLang="zh-CN" sz="2400"/>
          </a:p>
          <a:p>
            <a:r>
              <a:rPr lang="en-US" altLang="zh-CN" sz="2400" b="1"/>
              <a:t>y1=a(2:3:end,:); y1=y1'; y1=y1(:); %</a:t>
            </a:r>
            <a:r>
              <a:rPr lang="zh-CN" altLang="zh-CN" sz="2400" b="1"/>
              <a:t>提出下边界的纵坐标</a:t>
            </a:r>
            <a:endParaRPr lang="zh-CN" altLang="zh-CN" sz="2400"/>
          </a:p>
          <a:p>
            <a:r>
              <a:rPr lang="en-US" altLang="zh-CN" sz="2400" b="1"/>
              <a:t>y2=a(3:3:end,:); y2=y2'; y2=y2(:); %</a:t>
            </a:r>
            <a:r>
              <a:rPr lang="zh-CN" altLang="zh-CN" sz="2400" b="1"/>
              <a:t>提出上边界的纵坐标</a:t>
            </a:r>
            <a:endParaRPr lang="zh-CN" altLang="zh-CN" sz="2400"/>
          </a:p>
          <a:p>
            <a:r>
              <a:rPr lang="en-US" altLang="zh-CN" sz="2400" b="1"/>
              <a:t>plot(x0,y1,'*-'), hold on, plot(x0,y2,'.-')</a:t>
            </a:r>
            <a:endParaRPr lang="zh-CN" altLang="zh-CN" sz="2400"/>
          </a:p>
          <a:p>
            <a:r>
              <a:rPr lang="en-US" altLang="zh-CN" sz="2400" b="1"/>
              <a:t>pp1=csape(x0,y1); pp2=csape(x0,y2); %</a:t>
            </a:r>
            <a:r>
              <a:rPr lang="zh-CN" altLang="zh-CN" sz="2400" b="1"/>
              <a:t>计算三次样条插值函数</a:t>
            </a:r>
            <a:endParaRPr lang="zh-CN" altLang="zh-CN" sz="2400"/>
          </a:p>
          <a:p>
            <a:r>
              <a:rPr lang="en-US" altLang="zh-CN" sz="2400" b="1"/>
              <a:t>dp1=fnder(pp1); dp2=fnder(pp2); %</a:t>
            </a:r>
            <a:r>
              <a:rPr lang="zh-CN" altLang="zh-CN" sz="2400" b="1"/>
              <a:t>求三次样条插值函数的导数</a:t>
            </a:r>
            <a:endParaRPr lang="zh-CN" altLang="zh-CN" sz="2400"/>
          </a:p>
          <a:p>
            <a:r>
              <a:rPr lang="en-US" altLang="zh-CN" sz="2400" b="1"/>
              <a:t>L1=integral(@(x)sqrt(1+fnval(dp1,x).^2)+...</a:t>
            </a:r>
            <a:endParaRPr lang="zh-CN" altLang="zh-CN" sz="2400"/>
          </a:p>
          <a:p>
            <a:r>
              <a:rPr lang="en-US" altLang="zh-CN" sz="2400" b="1"/>
              <a:t>    sqrt(1+fnval(dp2,x).^2),x0(1),x0(end))  %</a:t>
            </a:r>
            <a:r>
              <a:rPr lang="zh-CN" altLang="zh-CN" sz="2400" b="1"/>
              <a:t>计算地图上的弧长</a:t>
            </a:r>
            <a:endParaRPr lang="zh-CN" altLang="zh-CN" sz="2400"/>
          </a:p>
          <a:p>
            <a:r>
              <a:rPr lang="en-US" altLang="zh-CN" sz="2400" b="1"/>
              <a:t>L2=L1/18*40  %</a:t>
            </a:r>
            <a:r>
              <a:rPr lang="zh-CN" altLang="zh-CN" sz="2400" b="1"/>
              <a:t>换算成边界的实际长度</a:t>
            </a:r>
            <a:endParaRPr lang="zh-CN" altLang="zh-CN" sz="2400"/>
          </a:p>
          <a:p>
            <a:r>
              <a:rPr lang="en-US" altLang="zh-CN" sz="2400" b="1"/>
              <a:t>S1=integral(@(x)fnval(pp2,x)-fnval(pp1,x),x0(1),x0(end))  %</a:t>
            </a:r>
            <a:r>
              <a:rPr lang="zh-CN" altLang="zh-CN" sz="2400" b="1"/>
              <a:t>计算地图上面积</a:t>
            </a:r>
            <a:endParaRPr lang="zh-CN" altLang="zh-CN" sz="2400"/>
          </a:p>
          <a:p>
            <a:r>
              <a:rPr lang="en-US" altLang="zh-CN" sz="2400" b="1"/>
              <a:t>S2=S1/18^2*1600  %</a:t>
            </a:r>
            <a:r>
              <a:rPr lang="zh-CN" altLang="zh-CN" sz="2400" b="1"/>
              <a:t>换算成实际面积</a:t>
            </a:r>
            <a:endParaRPr lang="zh-CN" altLang="zh-CN" sz="2400"/>
          </a:p>
          <a:p>
            <a:r>
              <a:rPr lang="en-US" altLang="zh-CN" sz="2400" b="1"/>
              <a:t>delta=(S2-41288)/41288  %</a:t>
            </a:r>
            <a:r>
              <a:rPr lang="zh-CN" altLang="zh-CN" sz="2400" b="1"/>
              <a:t>计算与精确值的相对误差</a:t>
            </a:r>
            <a:endParaRPr lang="zh-CN" altLang="zh-CN" sz="2400"/>
          </a:p>
        </p:txBody>
      </p:sp>
    </p:spTree>
    <p:extLst>
      <p:ext uri="{BB962C8B-B14F-4D97-AF65-F5344CB8AC3E}">
        <p14:creationId xmlns:p14="http://schemas.microsoft.com/office/powerpoint/2010/main" val="1492352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30263940"/>
              </p:ext>
            </p:extLst>
          </p:nvPr>
        </p:nvGraphicFramePr>
        <p:xfrm>
          <a:off x="538163" y="806450"/>
          <a:ext cx="7893050" cy="2824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2755" progId="Word.Document.12">
                  <p:embed/>
                </p:oleObj>
              </mc:Choice>
              <mc:Fallback>
                <p:oleObj name="Document" r:id="rId2" imgW="8129635" imgH="29227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8163" y="806450"/>
                        <a:ext cx="7893050" cy="28241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46513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131AFCD-D6CC-4F37-B00A-F896AC4D0E3F}"/>
              </a:ext>
            </a:extLst>
          </p:cNvPr>
          <p:cNvSpPr txBox="1"/>
          <p:nvPr/>
        </p:nvSpPr>
        <p:spPr>
          <a:xfrm>
            <a:off x="221506" y="912763"/>
            <a:ext cx="8700987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00" b="1"/>
              <a:t>clc, clear, a=load('data5_6.txt');</a:t>
            </a:r>
            <a:endParaRPr lang="zh-CN" altLang="zh-CN" sz="2600"/>
          </a:p>
          <a:p>
            <a:r>
              <a:rPr lang="en-US" altLang="zh-CN" sz="2600" b="1"/>
              <a:t>x0=a(1:3:end,:); x0=x0'; x0=x0(:); %</a:t>
            </a:r>
            <a:r>
              <a:rPr lang="zh-CN" altLang="zh-CN" sz="2600" b="1"/>
              <a:t>提取点的横坐标</a:t>
            </a:r>
            <a:endParaRPr lang="zh-CN" altLang="zh-CN" sz="2600"/>
          </a:p>
          <a:p>
            <a:r>
              <a:rPr lang="en-US" altLang="zh-CN" sz="2600" b="1"/>
              <a:t>y1=a(2:3:end,:); y1=y1'; y1=y1(:); %</a:t>
            </a:r>
            <a:r>
              <a:rPr lang="zh-CN" altLang="zh-CN" sz="2600" b="1"/>
              <a:t>提出下边界的纵坐标</a:t>
            </a:r>
            <a:endParaRPr lang="zh-CN" altLang="zh-CN" sz="2600"/>
          </a:p>
          <a:p>
            <a:r>
              <a:rPr lang="en-US" altLang="zh-CN" sz="2600" b="1"/>
              <a:t>y2=a(3:3:end,:); y2=y2'; y2=y2(:);</a:t>
            </a:r>
            <a:endParaRPr lang="zh-CN" altLang="zh-CN" sz="2600"/>
          </a:p>
          <a:p>
            <a:r>
              <a:rPr lang="en-US" altLang="zh-CN" sz="2600" b="1"/>
              <a:t>L1=trapz(x0,sqrt(1+gradient(y1,x0).^2)); %</a:t>
            </a:r>
            <a:r>
              <a:rPr lang="zh-CN" altLang="zh-CN" sz="2600" b="1"/>
              <a:t>计算下边界的长度</a:t>
            </a:r>
            <a:endParaRPr lang="zh-CN" altLang="zh-CN" sz="2600"/>
          </a:p>
          <a:p>
            <a:r>
              <a:rPr lang="en-US" altLang="zh-CN" sz="2600" b="1"/>
              <a:t>L2=trapz(x0,sqrt(1+gradient(y2,x0).^2)); %</a:t>
            </a:r>
            <a:r>
              <a:rPr lang="zh-CN" altLang="zh-CN" sz="2600" b="1"/>
              <a:t>计算上边界的长度</a:t>
            </a:r>
            <a:endParaRPr lang="zh-CN" altLang="zh-CN" sz="2600"/>
          </a:p>
          <a:p>
            <a:r>
              <a:rPr lang="en-US" altLang="zh-CN" sz="2600" b="1"/>
              <a:t>L=L1+L2; %</a:t>
            </a:r>
            <a:r>
              <a:rPr lang="zh-CN" altLang="zh-CN" sz="2600" b="1"/>
              <a:t>计算地图上边界的长度</a:t>
            </a:r>
            <a:endParaRPr lang="zh-CN" altLang="zh-CN" sz="2600"/>
          </a:p>
          <a:p>
            <a:r>
              <a:rPr lang="en-US" altLang="zh-CN" sz="2600" b="1"/>
              <a:t>LL=L/18*40 %</a:t>
            </a:r>
            <a:r>
              <a:rPr lang="zh-CN" altLang="zh-CN" sz="2600" b="1"/>
              <a:t>计算实际的边界长度</a:t>
            </a:r>
            <a:endParaRPr lang="zh-CN" altLang="zh-CN" sz="2600"/>
          </a:p>
          <a:p>
            <a:r>
              <a:rPr lang="en-US" altLang="zh-CN" sz="2600" b="1"/>
              <a:t>S=trapz(x0,y2-y1); %</a:t>
            </a:r>
            <a:r>
              <a:rPr lang="zh-CN" altLang="zh-CN" sz="2600" b="1"/>
              <a:t>计算地图上的近似面积</a:t>
            </a:r>
            <a:endParaRPr lang="zh-CN" altLang="zh-CN" sz="2600"/>
          </a:p>
          <a:p>
            <a:r>
              <a:rPr lang="en-US" altLang="zh-CN" sz="2600" b="1"/>
              <a:t>SS=S/18^2*1600  %</a:t>
            </a:r>
            <a:r>
              <a:rPr lang="zh-CN" altLang="zh-CN" sz="2600" b="1"/>
              <a:t>换算成实际近似面积</a:t>
            </a:r>
            <a:endParaRPr lang="zh-CN" altLang="zh-CN" sz="2600"/>
          </a:p>
        </p:txBody>
      </p:sp>
    </p:spTree>
    <p:extLst>
      <p:ext uri="{BB962C8B-B14F-4D97-AF65-F5344CB8AC3E}">
        <p14:creationId xmlns:p14="http://schemas.microsoft.com/office/powerpoint/2010/main" val="3083338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D1171C8D-6327-4622-A38D-DA77EB5ED0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79918628"/>
              </p:ext>
            </p:extLst>
          </p:nvPr>
        </p:nvGraphicFramePr>
        <p:xfrm>
          <a:off x="504825" y="1624013"/>
          <a:ext cx="8188325" cy="3698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3702612" progId="Word.Document.12">
                  <p:embed/>
                </p:oleObj>
              </mc:Choice>
              <mc:Fallback>
                <p:oleObj name="Document" r:id="rId2" imgW="8153322" imgH="3702612" progId="Word.Document.12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D1171C8D-6327-4622-A38D-DA77EB5ED0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04825" y="1624013"/>
                        <a:ext cx="8188325" cy="3698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B8DC3E65-1ED8-4E27-8166-5B4FC188AF4F}"/>
              </a:ext>
            </a:extLst>
          </p:cNvPr>
          <p:cNvSpPr txBox="1"/>
          <p:nvPr/>
        </p:nvSpPr>
        <p:spPr>
          <a:xfrm>
            <a:off x="384870" y="772240"/>
            <a:ext cx="80195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0293B8"/>
                </a:solidFill>
              </a:rPr>
              <a:t>2.</a:t>
            </a:r>
            <a:r>
              <a:rPr lang="zh-CN" altLang="zh-CN" sz="3600" b="1">
                <a:solidFill>
                  <a:srgbClr val="0293B8"/>
                </a:solidFill>
              </a:rPr>
              <a:t>利用待定系数法确定插值多项式</a:t>
            </a:r>
            <a:endParaRPr lang="zh-CN" altLang="en-US" sz="3600" b="1" dirty="0">
              <a:solidFill>
                <a:srgbClr val="0293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1453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GuidesStyle_Normal&quot;,&quot;Name&quot;:&quot;正常&quot;,&quot;HeaderHeight&quot;:15.0,&quot;FooterHeight&quot;:9.0,&quot;SideMargin&quot;:5.5,&quot;TopMargin&quot;:0.0,&quot;BottomMargin&quot;:0.0,&quot;IntervalMargin&quot;:1.5,&quot;SettingType&quot;:&quot;System&quot;}"/>
</p:tagLst>
</file>

<file path=ppt/theme/theme1.xml><?xml version="1.0" encoding="utf-8"?>
<a:theme xmlns:a="http://schemas.openxmlformats.org/drawingml/2006/main" name="2_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3337</TotalTime>
  <Words>1219</Words>
  <Application>Microsoft Office PowerPoint</Application>
  <PresentationFormat>全屏显示(4:3)</PresentationFormat>
  <Paragraphs>124</Paragraphs>
  <Slides>86</Slides>
  <Notes>4</Notes>
  <HiddenSlides>0</HiddenSlides>
  <MMClips>0</MMClips>
  <ScaleCrop>false</ScaleCrop>
  <HeadingPairs>
    <vt:vector size="8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86</vt:i4>
      </vt:variant>
    </vt:vector>
  </HeadingPairs>
  <TitlesOfParts>
    <vt:vector size="99" baseType="lpstr">
      <vt:lpstr>等线</vt:lpstr>
      <vt:lpstr>华文新魏</vt:lpstr>
      <vt:lpstr>隶书</vt:lpstr>
      <vt:lpstr>微软雅黑</vt:lpstr>
      <vt:lpstr>Arial</vt:lpstr>
      <vt:lpstr>Blackadder ITC</vt:lpstr>
      <vt:lpstr>Calibri</vt:lpstr>
      <vt:lpstr>Calibri Light</vt:lpstr>
      <vt:lpstr>Eras Bold ITC</vt:lpstr>
      <vt:lpstr>Impact</vt:lpstr>
      <vt:lpstr>Times New Roman</vt:lpstr>
      <vt:lpstr>2_Office 主题​​</vt:lpstr>
      <vt:lpstr>Document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常数项级数</dc:title>
  <dc:creator>Happy</dc:creator>
  <cp:lastModifiedBy>sxj</cp:lastModifiedBy>
  <cp:revision>178</cp:revision>
  <dcterms:created xsi:type="dcterms:W3CDTF">2020-06-24T23:10:14Z</dcterms:created>
  <dcterms:modified xsi:type="dcterms:W3CDTF">2021-02-17T15:07:45Z</dcterms:modified>
</cp:coreProperties>
</file>